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7" r:id="rId19"/>
    <p:sldId id="299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700808"/>
            <a:ext cx="640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Професійна спільнота вчителів-логопедів ЗДО ВМТГ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1"/>
            <a:ext cx="1500187" cy="1725613"/>
          </a:xfrm>
          <a:prstGeom prst="ellipse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" y="995537"/>
            <a:ext cx="8928992" cy="58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9350" y="113562"/>
            <a:ext cx="169790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2000" b="1" dirty="0"/>
              <a:t>16 січня 2024</a:t>
            </a:r>
          </a:p>
          <a:p>
            <a:pPr algn="ctr"/>
            <a:r>
              <a:rPr lang="uk-UA" sz="2000" b="1" dirty="0"/>
              <a:t>12.0</a:t>
            </a:r>
            <a:r>
              <a:rPr lang="uk-UA" dirty="0"/>
              <a:t>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069866"/>
            <a:ext cx="4478534" cy="830997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</a:rPr>
              <a:t>Професійна спільнота 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вчителів-логопедів ЗДО ВМТГ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204201"/>
            <a:ext cx="8084105" cy="2185214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0099"/>
                </a:solidFill>
              </a:rPr>
              <a:t>Семінар в рамках</a:t>
            </a:r>
          </a:p>
          <a:p>
            <a:pPr algn="ctr"/>
            <a:r>
              <a:rPr lang="uk-UA" sz="3200" b="1" dirty="0">
                <a:solidFill>
                  <a:srgbClr val="000099"/>
                </a:solidFill>
              </a:rPr>
              <a:t> зимових педагогічних студій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</a:rPr>
              <a:t>«</a:t>
            </a:r>
            <a:r>
              <a:rPr lang="ru-RU" sz="3600" b="1" dirty="0" err="1">
                <a:solidFill>
                  <a:srgbClr val="0000CC"/>
                </a:solidFill>
              </a:rPr>
              <a:t>Розвиток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мовленнєвої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компетенції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дітей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дошкільного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віку</a:t>
            </a:r>
            <a:r>
              <a:rPr lang="ru-RU" sz="3600" b="1" dirty="0">
                <a:solidFill>
                  <a:srgbClr val="0000CC"/>
                </a:solidFill>
              </a:rPr>
              <a:t> з ООП»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42" y="4746499"/>
            <a:ext cx="15001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805264"/>
            <a:ext cx="657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000099"/>
                </a:solidFill>
              </a:rPr>
              <a:t>Спікер – консультант КУ «ЦПРПП ВМР» Лариса Бондарчук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2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556" y="83671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	</a:t>
            </a:r>
            <a:r>
              <a:rPr lang="ru-RU" sz="2400" b="1" i="1" dirty="0" err="1"/>
              <a:t>Важливою</a:t>
            </a:r>
            <a:r>
              <a:rPr lang="ru-RU" sz="2400" b="1" i="1" dirty="0"/>
              <a:t> </a:t>
            </a:r>
            <a:r>
              <a:rPr lang="ru-RU" sz="2400" b="1" i="1" dirty="0" err="1"/>
              <a:t>умовою</a:t>
            </a:r>
            <a:r>
              <a:rPr lang="ru-RU" sz="2400" b="1" i="1" dirty="0"/>
              <a:t> </a:t>
            </a:r>
            <a:r>
              <a:rPr lang="ru-RU" sz="2400" b="1" i="1" dirty="0" err="1"/>
              <a:t>успішного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навичок</a:t>
            </a:r>
            <a:r>
              <a:rPr lang="ru-RU" sz="2400" b="1" i="1" dirty="0"/>
              <a:t> є </a:t>
            </a:r>
            <a:r>
              <a:rPr lang="ru-RU" sz="2400" b="1" i="1" dirty="0" err="1"/>
              <a:t>доцільна</a:t>
            </a:r>
            <a:r>
              <a:rPr lang="ru-RU" sz="2400" b="1" i="1" dirty="0"/>
              <a:t> </a:t>
            </a:r>
            <a:r>
              <a:rPr lang="ru-RU" sz="2400" b="1" i="1" dirty="0" err="1"/>
              <a:t>зміна</a:t>
            </a:r>
            <a:r>
              <a:rPr lang="ru-RU" sz="2400" b="1" i="1" dirty="0"/>
              <a:t> </a:t>
            </a:r>
            <a:r>
              <a:rPr lang="ru-RU" sz="2400" b="1" i="1" dirty="0" err="1"/>
              <a:t>видів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, </a:t>
            </a:r>
            <a:r>
              <a:rPr lang="ru-RU" sz="2400" b="1" i="1" dirty="0" err="1"/>
              <a:t>поєднання</a:t>
            </a:r>
            <a:r>
              <a:rPr lang="ru-RU" sz="2400" b="1" i="1" dirty="0"/>
              <a:t> з </a:t>
            </a:r>
            <a:r>
              <a:rPr lang="ru-RU" sz="2400" b="1" i="1" dirty="0" err="1"/>
              <a:t>мовленнєвими</a:t>
            </a:r>
            <a:r>
              <a:rPr lang="ru-RU" sz="2400" b="1" i="1" dirty="0"/>
              <a:t> </a:t>
            </a:r>
            <a:r>
              <a:rPr lang="ru-RU" sz="2400" b="1" i="1" dirty="0" err="1"/>
              <a:t>інших</a:t>
            </a:r>
            <a:r>
              <a:rPr lang="ru-RU" sz="2400" b="1" i="1" dirty="0"/>
              <a:t> </a:t>
            </a:r>
            <a:r>
              <a:rPr lang="ru-RU" sz="2400" b="1" i="1" dirty="0" err="1"/>
              <a:t>засобів</a:t>
            </a:r>
            <a:r>
              <a:rPr lang="ru-RU" sz="2400" b="1" i="1" dirty="0"/>
              <a:t> і </a:t>
            </a:r>
            <a:r>
              <a:rPr lang="ru-RU" sz="2400" b="1" i="1" dirty="0" err="1"/>
              <a:t>способів</a:t>
            </a:r>
            <a:r>
              <a:rPr lang="ru-RU" sz="2400" b="1" i="1" dirty="0"/>
              <a:t> </a:t>
            </a:r>
            <a:r>
              <a:rPr lang="ru-RU" sz="2400" b="1" i="1" dirty="0" err="1"/>
              <a:t>відтворення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навчального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змісту</a:t>
            </a:r>
            <a:r>
              <a:rPr lang="ru-RU" sz="2400" b="1" i="1" dirty="0"/>
              <a:t>. </a:t>
            </a:r>
            <a:r>
              <a:rPr lang="ru-RU" sz="2400" b="1" i="1" dirty="0" err="1"/>
              <a:t>Залучення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до </a:t>
            </a:r>
            <a:r>
              <a:rPr lang="ru-RU" sz="2400" b="1" i="1" dirty="0" err="1"/>
              <a:t>активних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дій</a:t>
            </a:r>
            <a:r>
              <a:rPr lang="ru-RU" sz="2400" b="1" i="1" dirty="0"/>
              <a:t> </a:t>
            </a:r>
            <a:r>
              <a:rPr lang="ru-RU" sz="2400" b="1" i="1" dirty="0" err="1"/>
              <a:t>забезпечить</a:t>
            </a:r>
            <a:r>
              <a:rPr lang="ru-RU" sz="2400" b="1" i="1" dirty="0"/>
              <a:t> і </a:t>
            </a:r>
            <a:r>
              <a:rPr lang="ru-RU" sz="2400" b="1" i="1" dirty="0" err="1"/>
              <a:t>їхню</a:t>
            </a:r>
            <a:r>
              <a:rPr lang="ru-RU" sz="2400" b="1" i="1" dirty="0"/>
              <a:t> </a:t>
            </a:r>
            <a:r>
              <a:rPr lang="ru-RU" sz="2400" b="1" i="1" dirty="0" err="1"/>
              <a:t>інтелектуально-мовленнєву</a:t>
            </a:r>
            <a:r>
              <a:rPr lang="ru-RU" sz="2400" b="1" i="1" dirty="0"/>
              <a:t> </a:t>
            </a:r>
            <a:r>
              <a:rPr lang="ru-RU" sz="2400" b="1" i="1" dirty="0" err="1"/>
              <a:t>активність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У </a:t>
            </a:r>
            <a:r>
              <a:rPr lang="ru-RU" sz="2400" b="1" i="1" dirty="0" err="1"/>
              <a:t>спілкуванні</a:t>
            </a:r>
            <a:r>
              <a:rPr lang="ru-RU" sz="2400" b="1" i="1" dirty="0"/>
              <a:t> з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</a:t>
            </a:r>
            <a:r>
              <a:rPr lang="ru-RU" sz="2400" b="1" i="1" dirty="0" err="1"/>
              <a:t>належне</a:t>
            </a:r>
            <a:r>
              <a:rPr lang="ru-RU" sz="2400" b="1" i="1" dirty="0"/>
              <a:t> </a:t>
            </a:r>
            <a:r>
              <a:rPr lang="ru-RU" sz="2400" b="1" i="1" dirty="0" err="1"/>
              <a:t>місце</a:t>
            </a:r>
            <a:r>
              <a:rPr lang="ru-RU" sz="2400" b="1" i="1" dirty="0"/>
              <a:t> </a:t>
            </a:r>
            <a:r>
              <a:rPr lang="ru-RU" sz="2400" b="1" i="1" dirty="0" err="1"/>
              <a:t>має</a:t>
            </a:r>
            <a:r>
              <a:rPr lang="ru-RU" sz="2400" b="1" i="1" dirty="0"/>
              <a:t> бути </a:t>
            </a:r>
            <a:r>
              <a:rPr lang="ru-RU" sz="2400" b="1" i="1" dirty="0" err="1"/>
              <a:t>відведене</a:t>
            </a:r>
            <a:r>
              <a:rPr lang="ru-RU" sz="2400" b="1" i="1" dirty="0"/>
              <a:t> </a:t>
            </a:r>
            <a:r>
              <a:rPr lang="ru-RU" sz="2400" b="1" i="1" dirty="0" err="1"/>
              <a:t>гумору</a:t>
            </a:r>
            <a:r>
              <a:rPr lang="ru-RU" sz="2400" b="1" i="1" dirty="0"/>
              <a:t>, жартам, </a:t>
            </a:r>
            <a:r>
              <a:rPr lang="ru-RU" sz="2400" b="1" i="1" dirty="0" err="1"/>
              <a:t>прислів’ям</a:t>
            </a:r>
            <a:r>
              <a:rPr lang="ru-RU" sz="2400" b="1" i="1" dirty="0"/>
              <a:t>, </a:t>
            </a:r>
            <a:r>
              <a:rPr lang="ru-RU" sz="2400" b="1" i="1" dirty="0" err="1"/>
              <a:t>приказкам</a:t>
            </a:r>
            <a:r>
              <a:rPr lang="ru-RU" sz="2400" b="1" i="1" dirty="0"/>
              <a:t>, загадкам </a:t>
            </a:r>
            <a:r>
              <a:rPr lang="ru-RU" sz="2400" b="1" i="1" dirty="0" err="1"/>
              <a:t>тощо</a:t>
            </a:r>
            <a:r>
              <a:rPr lang="ru-RU" sz="2400" b="1" i="1" dirty="0"/>
              <a:t>. </a:t>
            </a:r>
            <a:r>
              <a:rPr lang="ru-RU" sz="2400" b="1" i="1" dirty="0" err="1"/>
              <a:t>Щирість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почуттів</a:t>
            </a:r>
            <a:r>
              <a:rPr lang="ru-RU" sz="2400" b="1" i="1" dirty="0"/>
              <a:t>, </a:t>
            </a:r>
            <a:r>
              <a:rPr lang="ru-RU" sz="2400" b="1" i="1" dirty="0" err="1"/>
              <a:t>емоційність</a:t>
            </a:r>
            <a:r>
              <a:rPr lang="ru-RU" sz="2400" b="1" i="1" dirty="0"/>
              <a:t>, </a:t>
            </a:r>
            <a:r>
              <a:rPr lang="ru-RU" sz="2400" b="1" i="1" dirty="0" err="1"/>
              <a:t>настрій</a:t>
            </a:r>
            <a:r>
              <a:rPr lang="ru-RU" sz="2400" b="1" i="1" dirty="0"/>
              <a:t> педагога </a:t>
            </a:r>
            <a:r>
              <a:rPr lang="ru-RU" sz="2400" b="1" i="1" dirty="0" err="1"/>
              <a:t>передаються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вихованцям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підсилює</a:t>
            </a:r>
            <a:r>
              <a:rPr lang="ru-RU" sz="2400" b="1" i="1" dirty="0"/>
              <a:t> </a:t>
            </a:r>
            <a:r>
              <a:rPr lang="ru-RU" sz="2400" b="1" i="1" dirty="0" err="1"/>
              <a:t>їхній</a:t>
            </a:r>
            <a:r>
              <a:rPr lang="ru-RU" sz="2400" b="1" i="1" dirty="0"/>
              <a:t> </a:t>
            </a:r>
            <a:r>
              <a:rPr lang="ru-RU" sz="2400" b="1" i="1" dirty="0" err="1"/>
              <a:t>інтерес</a:t>
            </a:r>
            <a:r>
              <a:rPr lang="ru-RU" sz="2400" b="1" i="1" dirty="0"/>
              <a:t> до </a:t>
            </a:r>
            <a:r>
              <a:rPr lang="ru-RU" sz="2400" b="1" i="1" dirty="0" err="1"/>
              <a:t>навчання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активізує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4717"/>
          <a:stretch/>
        </p:blipFill>
        <p:spPr bwMode="auto">
          <a:xfrm>
            <a:off x="5652120" y="4622364"/>
            <a:ext cx="3138403" cy="204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2364"/>
            <a:ext cx="3096344" cy="1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6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619" y="995537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Мовленнєво-ігрова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спрямована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передусім</a:t>
            </a:r>
            <a:r>
              <a:rPr lang="ru-RU" sz="2800" b="1" i="1" dirty="0"/>
              <a:t> на </a:t>
            </a:r>
            <a:r>
              <a:rPr lang="ru-RU" sz="2800" b="1" i="1" dirty="0" err="1"/>
              <a:t>розвиток</a:t>
            </a:r>
            <a:r>
              <a:rPr lang="ru-RU" sz="2800" b="1" i="1" dirty="0"/>
              <a:t> і </a:t>
            </a:r>
            <a:r>
              <a:rPr lang="ru-RU" sz="2800" b="1" i="1" dirty="0" err="1"/>
              <a:t>вдосконалення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мовлення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дітей</a:t>
            </a:r>
            <a:r>
              <a:rPr lang="ru-RU" sz="2800" b="1" i="1" dirty="0"/>
              <a:t>. Вона </a:t>
            </a:r>
            <a:r>
              <a:rPr lang="ru-RU" sz="2800" b="1" i="1" dirty="0" err="1"/>
              <a:t>охоплює</a:t>
            </a:r>
            <a:r>
              <a:rPr lang="ru-RU" sz="2800" b="1" i="1" dirty="0"/>
              <a:t> </a:t>
            </a:r>
            <a:r>
              <a:rPr lang="ru-RU" sz="2800" b="1" i="1" dirty="0" err="1"/>
              <a:t>мовленнєвий</a:t>
            </a:r>
            <a:r>
              <a:rPr lang="ru-RU" sz="2800" b="1" i="1" dirty="0"/>
              <a:t> </a:t>
            </a:r>
            <a:r>
              <a:rPr lang="ru-RU" sz="2800" b="1" i="1" dirty="0" err="1"/>
              <a:t>зміст</a:t>
            </a:r>
            <a:r>
              <a:rPr lang="ru-RU" sz="2800" b="1" i="1" dirty="0"/>
              <a:t> і </a:t>
            </a:r>
            <a:r>
              <a:rPr lang="ru-RU" sz="2800" b="1" i="1" dirty="0" err="1"/>
              <a:t>забезпечує</a:t>
            </a:r>
            <a:r>
              <a:rPr lang="ru-RU" sz="2800" b="1" i="1" dirty="0"/>
              <a:t> </a:t>
            </a:r>
            <a:r>
              <a:rPr lang="ru-RU" sz="2800" b="1" i="1" dirty="0" err="1"/>
              <a:t>супровід</a:t>
            </a:r>
            <a:r>
              <a:rPr lang="ru-RU" sz="2800" b="1" i="1" dirty="0"/>
              <a:t> </a:t>
            </a:r>
            <a:r>
              <a:rPr lang="ru-RU" sz="2800" b="1" i="1" dirty="0" err="1"/>
              <a:t>дидактичних</a:t>
            </a:r>
            <a:r>
              <a:rPr lang="ru-RU" sz="2800" b="1" i="1" dirty="0"/>
              <a:t>, </a:t>
            </a:r>
            <a:r>
              <a:rPr lang="ru-RU" sz="2800" b="1" i="1" dirty="0" err="1"/>
              <a:t>народних</a:t>
            </a:r>
            <a:r>
              <a:rPr lang="ru-RU" sz="2800" b="1" i="1" dirty="0"/>
              <a:t>, </a:t>
            </a:r>
            <a:r>
              <a:rPr lang="ru-RU" sz="2800" b="1" i="1" dirty="0" err="1"/>
              <a:t>рухливих</a:t>
            </a:r>
            <a:r>
              <a:rPr lang="ru-RU" sz="2800" b="1" i="1" dirty="0"/>
              <a:t> </a:t>
            </a:r>
            <a:r>
              <a:rPr lang="ru-RU" sz="2800" b="1" i="1" dirty="0" err="1"/>
              <a:t>ігор</a:t>
            </a:r>
            <a:r>
              <a:rPr lang="ru-RU" sz="2800" b="1" i="1" dirty="0"/>
              <a:t> </a:t>
            </a:r>
            <a:r>
              <a:rPr lang="ru-RU" sz="2800" b="1" i="1" dirty="0" err="1"/>
              <a:t>із</a:t>
            </a:r>
            <a:r>
              <a:rPr lang="ru-RU" sz="2800" b="1" i="1" dirty="0"/>
              <a:t> текстами та </a:t>
            </a:r>
            <a:r>
              <a:rPr lang="ru-RU" sz="2800" b="1" i="1" dirty="0" err="1"/>
              <a:t>діалогами</a:t>
            </a:r>
            <a:r>
              <a:rPr lang="ru-RU" sz="2800" b="1" i="1" dirty="0"/>
              <a:t>, </a:t>
            </a:r>
            <a:r>
              <a:rPr lang="ru-RU" sz="2800" b="1" i="1" dirty="0" err="1"/>
              <a:t>ігрові</a:t>
            </a:r>
            <a:r>
              <a:rPr lang="ru-RU" sz="2800" b="1" i="1" dirty="0"/>
              <a:t> </a:t>
            </a:r>
            <a:r>
              <a:rPr lang="ru-RU" sz="2800" b="1" i="1" dirty="0" err="1"/>
              <a:t>вправи</a:t>
            </a:r>
            <a:r>
              <a:rPr lang="ru-RU" sz="2800" b="1" i="1" dirty="0"/>
              <a:t>, </a:t>
            </a:r>
            <a:r>
              <a:rPr lang="ru-RU" sz="2800" b="1" i="1" dirty="0" err="1"/>
              <a:t>сюрпризи</a:t>
            </a:r>
            <a:r>
              <a:rPr lang="ru-RU" sz="2800" b="1" i="1" dirty="0"/>
              <a:t>, </a:t>
            </a:r>
            <a:r>
              <a:rPr lang="ru-RU" sz="2800" b="1" i="1" dirty="0" err="1"/>
              <a:t>забавки</a:t>
            </a:r>
            <a:r>
              <a:rPr lang="ru-RU" sz="2800" b="1" i="1" dirty="0"/>
              <a:t>, </a:t>
            </a:r>
            <a:r>
              <a:rPr lang="ru-RU" sz="2800" b="1" i="1" dirty="0" err="1"/>
              <a:t>ігрові</a:t>
            </a:r>
            <a:r>
              <a:rPr lang="ru-RU" sz="2800" b="1" i="1" dirty="0"/>
              <a:t> </a:t>
            </a:r>
            <a:r>
              <a:rPr lang="ru-RU" sz="2800" b="1" i="1" dirty="0" err="1"/>
              <a:t>ситуації</a:t>
            </a:r>
            <a:r>
              <a:rPr lang="ru-RU" sz="2800" b="1" i="1" dirty="0"/>
              <a:t> </a:t>
            </a:r>
            <a:r>
              <a:rPr lang="ru-RU" sz="2800" b="1" i="1" dirty="0" err="1"/>
              <a:t>спілкування</a:t>
            </a:r>
            <a:r>
              <a:rPr lang="ru-RU" sz="2800" b="1" i="1" dirty="0"/>
              <a:t>, у </a:t>
            </a:r>
            <a:r>
              <a:rPr lang="ru-RU" sz="2800" b="1" i="1" dirty="0" err="1"/>
              <a:t>яких</a:t>
            </a:r>
            <a:r>
              <a:rPr lang="ru-RU" sz="2800" b="1" i="1" dirty="0"/>
              <a:t> </a:t>
            </a:r>
            <a:r>
              <a:rPr lang="ru-RU" sz="2800" b="1" i="1" dirty="0" err="1"/>
              <a:t>дитина</a:t>
            </a:r>
            <a:r>
              <a:rPr lang="ru-RU" sz="2800" b="1" i="1" dirty="0"/>
              <a:t> </a:t>
            </a:r>
            <a:r>
              <a:rPr lang="ru-RU" sz="2800" b="1" i="1" dirty="0" err="1"/>
              <a:t>виступає</a:t>
            </a:r>
            <a:r>
              <a:rPr lang="ru-RU" sz="2800" b="1" i="1" dirty="0"/>
              <a:t> в </a:t>
            </a:r>
            <a:r>
              <a:rPr lang="ru-RU" sz="2800" b="1" i="1" dirty="0" err="1"/>
              <a:t>ролі</a:t>
            </a:r>
            <a:r>
              <a:rPr lang="ru-RU" sz="2800" b="1" i="1" dirty="0"/>
              <a:t> активного </a:t>
            </a:r>
            <a:r>
              <a:rPr lang="ru-RU" sz="2800" b="1" i="1" dirty="0" err="1"/>
              <a:t>мовця</a:t>
            </a:r>
            <a:endParaRPr lang="ru-RU" sz="28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79" y="3861048"/>
            <a:ext cx="292800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9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Конструктивно-</a:t>
            </a:r>
            <a:r>
              <a:rPr lang="ru-RU" sz="2800" b="1" i="1" dirty="0" err="1"/>
              <a:t>будівельні</a:t>
            </a:r>
            <a:r>
              <a:rPr lang="ru-RU" sz="2800" b="1" i="1" dirty="0"/>
              <a:t> </a:t>
            </a:r>
            <a:r>
              <a:rPr lang="ru-RU" sz="2800" b="1" i="1" dirty="0" err="1"/>
              <a:t>ігри</a:t>
            </a:r>
            <a:r>
              <a:rPr lang="ru-RU" sz="2800" b="1" i="1" dirty="0"/>
              <a:t> </a:t>
            </a:r>
            <a:r>
              <a:rPr lang="ru-RU" sz="2800" b="1" i="1" dirty="0" err="1"/>
              <a:t>збагачують</a:t>
            </a:r>
            <a:r>
              <a:rPr lang="ru-RU" sz="2800" b="1" i="1" dirty="0"/>
              <a:t> </a:t>
            </a:r>
            <a:r>
              <a:rPr lang="ru-RU" sz="2800" b="1" i="1" dirty="0" err="1"/>
              <a:t>дітей</a:t>
            </a:r>
            <a:r>
              <a:rPr lang="ru-RU" sz="2800" b="1" i="1" dirty="0"/>
              <a:t> словами,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означають</a:t>
            </a:r>
            <a:r>
              <a:rPr lang="ru-RU" sz="2800" b="1" i="1" dirty="0"/>
              <a:t>: </a:t>
            </a:r>
            <a:r>
              <a:rPr lang="ru-RU" sz="2800" b="1" i="1" dirty="0" err="1"/>
              <a:t>властивості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якості</a:t>
            </a:r>
            <a:r>
              <a:rPr lang="ru-RU" sz="2800" b="1" i="1" dirty="0"/>
              <a:t>, величину </a:t>
            </a:r>
            <a:r>
              <a:rPr lang="ru-RU" sz="2800" b="1" i="1" dirty="0" err="1"/>
              <a:t>предметів</a:t>
            </a:r>
            <a:r>
              <a:rPr lang="ru-RU" sz="2800" b="1" i="1" dirty="0"/>
              <a:t>, </a:t>
            </a:r>
            <a:r>
              <a:rPr lang="ru-RU" sz="2800" b="1" i="1" dirty="0" err="1"/>
              <a:t>їх</a:t>
            </a:r>
            <a:r>
              <a:rPr lang="ru-RU" sz="2800" b="1" i="1" dirty="0"/>
              <a:t> </a:t>
            </a:r>
            <a:r>
              <a:rPr lang="ru-RU" sz="2800" b="1" i="1" dirty="0" err="1"/>
              <a:t>просторове</a:t>
            </a:r>
            <a:r>
              <a:rPr lang="ru-RU" sz="2800" b="1" i="1" dirty="0"/>
              <a:t> </a:t>
            </a:r>
            <a:r>
              <a:rPr lang="ru-RU" sz="2800" b="1" i="1" dirty="0" err="1"/>
              <a:t>розміщення</a:t>
            </a:r>
            <a:r>
              <a:rPr lang="ru-RU" sz="2800" b="1" i="1" dirty="0"/>
              <a:t> (</a:t>
            </a:r>
            <a:r>
              <a:rPr lang="ru-RU" sz="2800" b="1" i="1" dirty="0" err="1"/>
              <a:t>важкий</a:t>
            </a:r>
            <a:r>
              <a:rPr lang="ru-RU" sz="2800" b="1" i="1" dirty="0"/>
              <a:t>, </a:t>
            </a:r>
            <a:r>
              <a:rPr lang="ru-RU" sz="2800" b="1" i="1" dirty="0" err="1"/>
              <a:t>довгий</a:t>
            </a:r>
            <a:r>
              <a:rPr lang="ru-RU" sz="2800" b="1" i="1" dirty="0"/>
              <a:t>, </a:t>
            </a:r>
            <a:r>
              <a:rPr lang="ru-RU" sz="2800" b="1" i="1" dirty="0" err="1"/>
              <a:t>згори</a:t>
            </a:r>
            <a:r>
              <a:rPr lang="ru-RU" sz="2800" b="1" i="1" dirty="0"/>
              <a:t>, </a:t>
            </a:r>
            <a:r>
              <a:rPr lang="ru-RU" sz="2800" b="1" i="1" dirty="0" err="1"/>
              <a:t>всередині</a:t>
            </a:r>
            <a:r>
              <a:rPr lang="ru-RU" sz="2800" b="1" i="1" dirty="0"/>
              <a:t>, внизу), </a:t>
            </a:r>
            <a:r>
              <a:rPr lang="ru-RU" sz="2800" b="1" i="1" dirty="0" err="1"/>
              <a:t>професійні</a:t>
            </a:r>
            <a:r>
              <a:rPr lang="ru-RU" sz="2800" b="1" i="1" dirty="0"/>
              <a:t> </a:t>
            </a:r>
            <a:r>
              <a:rPr lang="ru-RU" sz="2800" b="1" i="1" dirty="0" err="1"/>
              <a:t>терміни</a:t>
            </a:r>
            <a:r>
              <a:rPr lang="ru-RU" sz="2800" b="1" i="1" dirty="0"/>
              <a:t> </a:t>
            </a:r>
            <a:r>
              <a:rPr lang="ru-RU" sz="2800" b="1" i="1" dirty="0" err="1"/>
              <a:t>тощо</a:t>
            </a:r>
            <a:r>
              <a:rPr lang="ru-RU" sz="2800" b="1" i="1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295378" cy="312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1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817" y="199594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Рухливі</a:t>
            </a:r>
            <a:r>
              <a:rPr lang="ru-RU" sz="2400" b="1" i="1" dirty="0"/>
              <a:t> </a:t>
            </a:r>
            <a:r>
              <a:rPr lang="ru-RU" sz="2400" b="1" i="1" dirty="0" err="1"/>
              <a:t>ігри</a:t>
            </a:r>
            <a:r>
              <a:rPr lang="ru-RU" sz="2400" b="1" i="1" dirty="0"/>
              <a:t> з текстом, </a:t>
            </a:r>
            <a:r>
              <a:rPr lang="ru-RU" sz="2400" b="1" i="1" dirty="0" err="1"/>
              <a:t>ігри-драматизації</a:t>
            </a:r>
            <a:r>
              <a:rPr lang="ru-RU" sz="2400" b="1" i="1" dirty="0"/>
              <a:t> </a:t>
            </a:r>
            <a:r>
              <a:rPr lang="ru-RU" sz="2400" b="1" i="1" dirty="0" err="1"/>
              <a:t>сприяють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формуванню</a:t>
            </a:r>
            <a:r>
              <a:rPr lang="ru-RU" sz="2400" b="1" i="1" dirty="0"/>
              <a:t> правильного темпу, </a:t>
            </a:r>
            <a:r>
              <a:rPr lang="ru-RU" sz="2400" b="1" i="1" dirty="0" err="1"/>
              <a:t>мовленнєвого</a:t>
            </a:r>
            <a:r>
              <a:rPr lang="ru-RU" sz="2400" b="1" i="1" dirty="0"/>
              <a:t> </a:t>
            </a:r>
            <a:r>
              <a:rPr lang="ru-RU" sz="2400" b="1" i="1" dirty="0" err="1"/>
              <a:t>дихання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дикції</a:t>
            </a:r>
            <a:r>
              <a:rPr lang="ru-RU" sz="2400" b="1" i="1" dirty="0"/>
              <a:t>, </a:t>
            </a:r>
            <a:r>
              <a:rPr lang="ru-RU" sz="2400" b="1" i="1" dirty="0" err="1"/>
              <a:t>виразності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дитячого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побудові</a:t>
            </a:r>
            <a:r>
              <a:rPr lang="ru-RU" sz="2400" b="1" i="1" dirty="0"/>
              <a:t> </a:t>
            </a:r>
            <a:r>
              <a:rPr lang="ru-RU" sz="2400" b="1" i="1" dirty="0" err="1"/>
              <a:t>повних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простих</a:t>
            </a:r>
            <a:r>
              <a:rPr lang="ru-RU" sz="2400" b="1" i="1" dirty="0"/>
              <a:t> і </a:t>
            </a:r>
            <a:r>
              <a:rPr lang="ru-RU" sz="2400" b="1" i="1" dirty="0" err="1"/>
              <a:t>поширених</a:t>
            </a:r>
            <a:r>
              <a:rPr lang="ru-RU" sz="2400" b="1" i="1" dirty="0"/>
              <a:t> </a:t>
            </a:r>
            <a:r>
              <a:rPr lang="ru-RU" sz="2400" b="1" i="1" dirty="0" err="1"/>
              <a:t>речень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            </a:t>
            </a:r>
            <a:r>
              <a:rPr lang="ru-RU" sz="2400" b="1" i="1" dirty="0" err="1"/>
              <a:t>Дидактичні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ігри</a:t>
            </a:r>
            <a:r>
              <a:rPr lang="ru-RU" sz="2400" b="1" i="1" dirty="0"/>
              <a:t> </a:t>
            </a:r>
            <a:r>
              <a:rPr lang="ru-RU" sz="2400" b="1" i="1" dirty="0" err="1"/>
              <a:t>закріплюють</a:t>
            </a:r>
            <a:r>
              <a:rPr lang="ru-RU" sz="2400" b="1" i="1" dirty="0"/>
              <a:t> і </a:t>
            </a:r>
            <a:r>
              <a:rPr lang="ru-RU" sz="2400" b="1" i="1" dirty="0" err="1"/>
              <a:t>активізують</a:t>
            </a:r>
            <a:r>
              <a:rPr lang="ru-RU" sz="2400" b="1" i="1" dirty="0"/>
              <a:t> </a:t>
            </a:r>
            <a:r>
              <a:rPr lang="ru-RU" sz="2400" b="1" i="1" dirty="0" err="1"/>
              <a:t>словниковий</a:t>
            </a:r>
            <a:r>
              <a:rPr lang="ru-RU" sz="2400" b="1" i="1" dirty="0"/>
              <a:t> запас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,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41" y="78944"/>
            <a:ext cx="3096344" cy="197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37055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9125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/>
              <a:t> сприяють формуванню її комунікативно-мовленнєвих умінь і навичок.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9670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488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Важливим</a:t>
            </a:r>
            <a:r>
              <a:rPr lang="ru-RU" sz="2800" b="1" dirty="0"/>
              <a:t> при </a:t>
            </a:r>
            <a:r>
              <a:rPr lang="ru-RU" sz="2800" b="1" dirty="0" err="1"/>
              <a:t>формуванні</a:t>
            </a:r>
            <a:r>
              <a:rPr lang="ru-RU" sz="2800" b="1" dirty="0"/>
              <a:t> </a:t>
            </a:r>
            <a:r>
              <a:rPr lang="ru-RU" sz="2800" b="1" dirty="0" err="1"/>
              <a:t>мовленнєвих</a:t>
            </a:r>
            <a:r>
              <a:rPr lang="ru-RU" sz="2800" b="1" dirty="0"/>
              <a:t> </a:t>
            </a:r>
            <a:r>
              <a:rPr lang="ru-RU" sz="2800" b="1" dirty="0" err="1"/>
              <a:t>навичок</a:t>
            </a:r>
            <a:r>
              <a:rPr lang="ru-RU" sz="2800" b="1" dirty="0"/>
              <a:t> </a:t>
            </a:r>
            <a:r>
              <a:rPr lang="ru-RU" sz="2800" b="1" dirty="0" err="1"/>
              <a:t>дошкільника</a:t>
            </a:r>
            <a:r>
              <a:rPr lang="ru-RU" sz="2800" b="1" dirty="0"/>
              <a:t> є </a:t>
            </a:r>
            <a:r>
              <a:rPr lang="ru-RU" sz="2800" b="1" dirty="0" err="1"/>
              <a:t>розвиток</a:t>
            </a:r>
            <a:r>
              <a:rPr lang="ru-RU" sz="2800" b="1" dirty="0"/>
              <a:t> </a:t>
            </a:r>
            <a:r>
              <a:rPr lang="ru-RU" sz="2800" b="1" dirty="0" err="1"/>
              <a:t>зв’язного</a:t>
            </a:r>
            <a:r>
              <a:rPr lang="ru-RU" sz="2800" b="1" dirty="0"/>
              <a:t> </a:t>
            </a:r>
            <a:r>
              <a:rPr lang="ru-RU" sz="2800" b="1" dirty="0" err="1"/>
              <a:t>мовлення</a:t>
            </a:r>
            <a:r>
              <a:rPr lang="ru-RU" sz="2800" b="1" dirty="0"/>
              <a:t>  в </a:t>
            </a:r>
            <a:r>
              <a:rPr lang="ru-RU" sz="2800" b="1" dirty="0" err="1"/>
              <a:t>умовах</a:t>
            </a:r>
            <a:r>
              <a:rPr lang="ru-RU" sz="2800" b="1" dirty="0"/>
              <a:t> </a:t>
            </a:r>
            <a:r>
              <a:rPr lang="ru-RU" sz="2800" b="1" dirty="0" err="1"/>
              <a:t>сім’ї</a:t>
            </a:r>
            <a:r>
              <a:rPr lang="ru-RU" sz="2800" b="1" dirty="0"/>
              <a:t>, </a:t>
            </a:r>
            <a:r>
              <a:rPr lang="ru-RU" sz="2800" b="1" dirty="0" err="1"/>
              <a:t>адже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закріплюючи</a:t>
            </a:r>
            <a:r>
              <a:rPr lang="ru-RU" sz="2800" b="1" dirty="0"/>
              <a:t> </a:t>
            </a:r>
            <a:r>
              <a:rPr lang="ru-RU" sz="2800" b="1" dirty="0" err="1"/>
              <a:t>вдома</a:t>
            </a:r>
            <a:r>
              <a:rPr lang="ru-RU" sz="2800" b="1" dirty="0"/>
              <a:t> </a:t>
            </a:r>
            <a:r>
              <a:rPr lang="ru-RU" sz="2800" b="1" dirty="0" err="1"/>
              <a:t>набуті</a:t>
            </a:r>
            <a:r>
              <a:rPr lang="ru-RU" sz="2800" b="1" dirty="0"/>
              <a:t> на </a:t>
            </a:r>
            <a:r>
              <a:rPr lang="ru-RU" sz="2800" b="1" dirty="0" err="1"/>
              <a:t>заняттях</a:t>
            </a:r>
            <a:r>
              <a:rPr lang="ru-RU" sz="2800" b="1" dirty="0"/>
              <a:t> </a:t>
            </a:r>
            <a:r>
              <a:rPr lang="ru-RU" sz="2800" b="1" dirty="0" err="1"/>
              <a:t>навички</a:t>
            </a:r>
            <a:r>
              <a:rPr lang="ru-RU" sz="2800" b="1" dirty="0"/>
              <a:t>, </a:t>
            </a:r>
            <a:r>
              <a:rPr lang="ru-RU" sz="2800" b="1" dirty="0" err="1"/>
              <a:t>дитина</a:t>
            </a:r>
            <a:r>
              <a:rPr lang="ru-RU" sz="2800" b="1" dirty="0"/>
              <a:t> </a:t>
            </a:r>
            <a:r>
              <a:rPr lang="ru-RU" sz="2800" b="1" dirty="0" err="1"/>
              <a:t>вчиться</a:t>
            </a:r>
            <a:r>
              <a:rPr lang="ru-RU" sz="2800" b="1" dirty="0"/>
              <a:t> правильно </a:t>
            </a:r>
            <a:r>
              <a:rPr lang="ru-RU" sz="2800" b="1" dirty="0" err="1"/>
              <a:t>розмовляти</a:t>
            </a:r>
            <a:r>
              <a:rPr lang="ru-RU" sz="2800" b="1" dirty="0"/>
              <a:t>, </a:t>
            </a:r>
            <a:r>
              <a:rPr lang="ru-RU" sz="2800" b="1" dirty="0" err="1"/>
              <a:t>використовує</a:t>
            </a:r>
            <a:r>
              <a:rPr lang="ru-RU" sz="2800" b="1" dirty="0"/>
              <a:t> </a:t>
            </a:r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конструкції</a:t>
            </a:r>
            <a:r>
              <a:rPr lang="ru-RU" sz="2800" b="1" dirty="0"/>
              <a:t> </a:t>
            </a:r>
            <a:r>
              <a:rPr lang="ru-RU" sz="2800" b="1" dirty="0" err="1"/>
              <a:t>речень</a:t>
            </a:r>
            <a:r>
              <a:rPr lang="ru-RU" sz="2800" b="1" dirty="0"/>
              <a:t>, </a:t>
            </a:r>
            <a:r>
              <a:rPr lang="ru-RU" sz="2800" b="1" dirty="0" err="1"/>
              <a:t>вільно</a:t>
            </a:r>
            <a:r>
              <a:rPr lang="ru-RU" sz="2800" b="1" dirty="0"/>
              <a:t> </a:t>
            </a:r>
            <a:r>
              <a:rPr lang="ru-RU" sz="2800" b="1" dirty="0" err="1"/>
              <a:t>висловлюється</a:t>
            </a:r>
            <a:r>
              <a:rPr lang="ru-RU" sz="2800" b="1" dirty="0"/>
              <a:t>, </a:t>
            </a:r>
            <a:r>
              <a:rPr lang="ru-RU" sz="2800" b="1" dirty="0" err="1"/>
              <a:t>збагачує</a:t>
            </a:r>
            <a:r>
              <a:rPr lang="ru-RU" sz="2800" b="1" dirty="0"/>
              <a:t> </a:t>
            </a:r>
            <a:r>
              <a:rPr lang="ru-RU" sz="2800" b="1" dirty="0" err="1"/>
              <a:t>активний</a:t>
            </a:r>
            <a:r>
              <a:rPr lang="ru-RU" sz="2800" b="1" dirty="0"/>
              <a:t> словник.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3076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1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1333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Ознайомлення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з </a:t>
            </a:r>
            <a:r>
              <a:rPr lang="ru-RU" sz="2400" b="1" i="1" dirty="0" err="1"/>
              <a:t>навколишнім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світом</a:t>
            </a:r>
            <a:r>
              <a:rPr lang="ru-RU" sz="2400" b="1" i="1" dirty="0"/>
              <a:t>,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трудових</a:t>
            </a:r>
            <a:r>
              <a:rPr lang="ru-RU" sz="2400" b="1" i="1" dirty="0"/>
              <a:t> та </a:t>
            </a:r>
            <a:r>
              <a:rPr lang="ru-RU" sz="2400" b="1" i="1" dirty="0" err="1"/>
              <a:t>гігієнічних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навичок</a:t>
            </a:r>
            <a:r>
              <a:rPr lang="ru-RU" sz="2400" b="1" i="1" dirty="0"/>
              <a:t>, робота з </a:t>
            </a:r>
            <a:r>
              <a:rPr lang="ru-RU" sz="2400" b="1" i="1" dirty="0" err="1"/>
              <a:t>художніми</a:t>
            </a:r>
            <a:r>
              <a:rPr lang="ru-RU" sz="2400" b="1" i="1" dirty="0"/>
              <a:t> </a:t>
            </a:r>
            <a:r>
              <a:rPr lang="ru-RU" sz="2400" b="1" i="1" dirty="0" err="1"/>
              <a:t>творами</a:t>
            </a:r>
            <a:r>
              <a:rPr lang="ru-RU" sz="2400" b="1" i="1" dirty="0"/>
              <a:t>, </a:t>
            </a:r>
            <a:r>
              <a:rPr lang="ru-RU" sz="2400" b="1" i="1" dirty="0" err="1"/>
              <a:t>зразками</a:t>
            </a:r>
            <a:r>
              <a:rPr lang="ru-RU" sz="2400" b="1" i="1" dirty="0"/>
              <a:t> </a:t>
            </a:r>
            <a:r>
              <a:rPr lang="ru-RU" sz="2400" b="1" i="1" dirty="0" err="1"/>
              <a:t>малих</a:t>
            </a:r>
            <a:r>
              <a:rPr lang="ru-RU" sz="2400" b="1" i="1" dirty="0"/>
              <a:t> </a:t>
            </a:r>
            <a:r>
              <a:rPr lang="ru-RU" sz="2400" b="1" i="1" dirty="0" err="1"/>
              <a:t>фольклорних</a:t>
            </a:r>
            <a:r>
              <a:rPr lang="ru-RU" sz="2400" b="1" i="1" dirty="0"/>
              <a:t> </a:t>
            </a:r>
            <a:r>
              <a:rPr lang="ru-RU" sz="2400" b="1" i="1" dirty="0" err="1"/>
              <a:t>жанрів</a:t>
            </a:r>
            <a:r>
              <a:rPr lang="ru-RU" sz="2400" b="1" i="1" dirty="0"/>
              <a:t> </a:t>
            </a:r>
            <a:r>
              <a:rPr lang="ru-RU" sz="2400" b="1" i="1" dirty="0" err="1"/>
              <a:t>залишаються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незмінними</a:t>
            </a:r>
            <a:r>
              <a:rPr lang="ru-RU" sz="2400" b="1" i="1" dirty="0"/>
              <a:t> у </a:t>
            </a:r>
            <a:r>
              <a:rPr lang="ru-RU" sz="2400" b="1" i="1" dirty="0" err="1"/>
              <a:t>процесі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навичок</a:t>
            </a:r>
            <a:r>
              <a:rPr lang="ru-RU" sz="2400" b="1" i="1" dirty="0"/>
              <a:t> </a:t>
            </a:r>
            <a:r>
              <a:rPr lang="ru-RU" sz="2400" b="1" i="1" dirty="0" err="1"/>
              <a:t>дошкільників</a:t>
            </a:r>
            <a:r>
              <a:rPr lang="ru-RU" sz="2400" b="1" i="1" dirty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437112"/>
            <a:ext cx="30682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2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27483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Діти</a:t>
            </a:r>
            <a:r>
              <a:rPr lang="ru-RU" sz="2400" b="1" i="1" dirty="0"/>
              <a:t>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володіти</a:t>
            </a:r>
            <a:r>
              <a:rPr lang="ru-RU" sz="2400" b="1" i="1" dirty="0"/>
              <a:t>  </a:t>
            </a:r>
            <a:r>
              <a:rPr lang="ru-RU" sz="2400" b="1" i="1" dirty="0" err="1"/>
              <a:t>граматичним</a:t>
            </a:r>
            <a:r>
              <a:rPr lang="ru-RU" sz="2400" b="1" i="1" dirty="0"/>
              <a:t> ладом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 а значить  </a:t>
            </a:r>
            <a:r>
              <a:rPr lang="ru-RU" sz="2400" b="1" i="1" dirty="0" err="1"/>
              <a:t>навчитися</a:t>
            </a:r>
            <a:r>
              <a:rPr lang="ru-RU" sz="2400" b="1" i="1" dirty="0"/>
              <a:t> правильно </a:t>
            </a:r>
            <a:r>
              <a:rPr lang="ru-RU" sz="2400" b="1" i="1" dirty="0" err="1"/>
              <a:t>вживати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відмінкові</a:t>
            </a:r>
            <a:r>
              <a:rPr lang="ru-RU" sz="2400" b="1" i="1" dirty="0"/>
              <a:t> </a:t>
            </a:r>
            <a:r>
              <a:rPr lang="ru-RU" sz="2400" b="1" i="1" dirty="0" err="1"/>
              <a:t>закінчення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слів</a:t>
            </a:r>
            <a:r>
              <a:rPr lang="ru-RU" sz="2400" b="1" i="1" dirty="0"/>
              <a:t>, </a:t>
            </a:r>
            <a:r>
              <a:rPr lang="ru-RU" sz="2400" b="1" i="1" dirty="0" err="1"/>
              <a:t>дієслівні</a:t>
            </a:r>
            <a:r>
              <a:rPr lang="ru-RU" sz="2400" b="1" i="1" dirty="0"/>
              <a:t> </a:t>
            </a:r>
            <a:r>
              <a:rPr lang="ru-RU" sz="2400" b="1" i="1" dirty="0" err="1"/>
              <a:t>форми</a:t>
            </a:r>
            <a:r>
              <a:rPr lang="ru-RU" sz="2400" b="1" i="1" dirty="0"/>
              <a:t> та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видозміни</a:t>
            </a:r>
            <a:r>
              <a:rPr lang="ru-RU" sz="2400" b="1" i="1" dirty="0"/>
              <a:t>, </a:t>
            </a:r>
            <a:r>
              <a:rPr lang="ru-RU" sz="2400" b="1" i="1" dirty="0" err="1"/>
              <a:t>узгоджувати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іменники</a:t>
            </a:r>
            <a:r>
              <a:rPr lang="ru-RU" sz="2400" b="1" i="1" dirty="0"/>
              <a:t> з </a:t>
            </a:r>
            <a:r>
              <a:rPr lang="ru-RU" sz="2400" b="1" i="1" dirty="0" err="1"/>
              <a:t>іншими</a:t>
            </a:r>
            <a:r>
              <a:rPr lang="ru-RU" sz="2400" b="1" i="1" dirty="0"/>
              <a:t> </a:t>
            </a:r>
            <a:r>
              <a:rPr lang="ru-RU" sz="2400" b="1" i="1" dirty="0" err="1"/>
              <a:t>частинами</a:t>
            </a:r>
            <a:r>
              <a:rPr lang="ru-RU" sz="2400" b="1" i="1" dirty="0"/>
              <a:t>  </a:t>
            </a:r>
            <a:r>
              <a:rPr lang="ru-RU" sz="2400" b="1" i="1" dirty="0" err="1"/>
              <a:t>мови</a:t>
            </a:r>
            <a:r>
              <a:rPr lang="ru-RU" sz="2400" b="1" i="1" dirty="0"/>
              <a:t> в </a:t>
            </a:r>
            <a:r>
              <a:rPr lang="ru-RU" sz="2400" b="1" i="1" dirty="0" err="1"/>
              <a:t>роді</a:t>
            </a:r>
            <a:r>
              <a:rPr lang="ru-RU" sz="2400" b="1" i="1" dirty="0"/>
              <a:t>, </a:t>
            </a:r>
            <a:r>
              <a:rPr lang="ru-RU" sz="2400" b="1" i="1" dirty="0" err="1"/>
              <a:t>числі</a:t>
            </a:r>
            <a:r>
              <a:rPr lang="ru-RU" sz="2400" b="1" i="1" dirty="0"/>
              <a:t>, </a:t>
            </a:r>
            <a:r>
              <a:rPr lang="ru-RU" sz="2400" b="1" i="1" dirty="0" err="1"/>
              <a:t>відмінках</a:t>
            </a:r>
            <a:r>
              <a:rPr lang="ru-RU" sz="2400" b="1" i="1" dirty="0"/>
              <a:t>; </a:t>
            </a:r>
            <a:r>
              <a:rPr lang="ru-RU" sz="2400" b="1" i="1" dirty="0" err="1"/>
              <a:t>утворювати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нові</a:t>
            </a:r>
            <a:r>
              <a:rPr lang="ru-RU" sz="2400" b="1" i="1" dirty="0"/>
              <a:t> слова за </a:t>
            </a:r>
            <a:r>
              <a:rPr lang="ru-RU" sz="2400" b="1" i="1" dirty="0" err="1"/>
              <a:t>допомогою</a:t>
            </a:r>
            <a:r>
              <a:rPr lang="ru-RU" sz="2400" b="1" i="1" dirty="0"/>
              <a:t> </a:t>
            </a:r>
            <a:r>
              <a:rPr lang="ru-RU" sz="2400" b="1" i="1" dirty="0" err="1"/>
              <a:t>суфіксів</a:t>
            </a:r>
            <a:r>
              <a:rPr lang="ru-RU" sz="2400" b="1" i="1" dirty="0"/>
              <a:t> та </a:t>
            </a:r>
            <a:r>
              <a:rPr lang="ru-RU" sz="2400" b="1" i="1" dirty="0" err="1"/>
              <a:t>префіксів</a:t>
            </a:r>
            <a:r>
              <a:rPr lang="ru-RU" sz="2400" b="1" i="1" dirty="0"/>
              <a:t>; правильно </a:t>
            </a:r>
            <a:r>
              <a:rPr lang="ru-RU" sz="2400" b="1" i="1" dirty="0" err="1"/>
              <a:t>будувати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речення</a:t>
            </a:r>
            <a:endParaRPr lang="ru-RU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528392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25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05342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Найтиповіші</a:t>
            </a:r>
            <a:r>
              <a:rPr lang="ru-RU" sz="3200" b="1" dirty="0"/>
              <a:t> </a:t>
            </a:r>
            <a:r>
              <a:rPr lang="ru-RU" sz="3200" b="1" dirty="0" err="1"/>
              <a:t>граматичні</a:t>
            </a:r>
            <a:r>
              <a:rPr lang="ru-RU" sz="3200" b="1" dirty="0"/>
              <a:t> </a:t>
            </a:r>
            <a:r>
              <a:rPr lang="ru-RU" sz="3200" b="1" dirty="0" err="1"/>
              <a:t>помилки</a:t>
            </a:r>
            <a:r>
              <a:rPr lang="ru-RU" sz="3200" b="1" dirty="0"/>
              <a:t> в </a:t>
            </a:r>
            <a:r>
              <a:rPr lang="ru-RU" sz="3200" b="1" dirty="0" err="1"/>
              <a:t>мовленні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r>
              <a:rPr lang="ru-RU" sz="3200" b="1" dirty="0"/>
              <a:t>:</a:t>
            </a:r>
          </a:p>
          <a:p>
            <a:endParaRPr lang="ru-RU" dirty="0"/>
          </a:p>
          <a:p>
            <a:r>
              <a:rPr lang="ru-RU" dirty="0"/>
              <a:t> - </a:t>
            </a:r>
            <a:r>
              <a:rPr lang="ru-RU" sz="2400" b="1" i="1" dirty="0" err="1"/>
              <a:t>Граматичні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 </a:t>
            </a:r>
            <a:r>
              <a:rPr lang="ru-RU" sz="2400" b="1" i="1" dirty="0" err="1"/>
              <a:t>словотворення</a:t>
            </a:r>
            <a:r>
              <a:rPr lang="ru-RU" sz="2400" b="1" i="1" dirty="0"/>
              <a:t> ( </a:t>
            </a:r>
            <a:r>
              <a:rPr lang="ru-RU" sz="2400" b="1" i="1" dirty="0" err="1"/>
              <a:t>неправильне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суфіксів</a:t>
            </a:r>
            <a:r>
              <a:rPr lang="ru-RU" sz="2400" b="1" i="1" dirty="0"/>
              <a:t>, </a:t>
            </a:r>
            <a:r>
              <a:rPr lang="ru-RU" sz="2400" b="1" i="1" dirty="0" err="1"/>
              <a:t>префіксів</a:t>
            </a:r>
            <a:r>
              <a:rPr lang="ru-RU" sz="2400" b="1" i="1" dirty="0"/>
              <a:t>).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Граматичні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 в </a:t>
            </a:r>
            <a:r>
              <a:rPr lang="ru-RU" sz="2400" b="1" i="1" dirty="0" err="1"/>
              <a:t>словозміні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Неправильне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відмінкових</a:t>
            </a:r>
            <a:r>
              <a:rPr lang="ru-RU" sz="2400" b="1" i="1" dirty="0"/>
              <a:t> </a:t>
            </a:r>
            <a:r>
              <a:rPr lang="ru-RU" sz="2400" b="1" i="1" dirty="0" err="1"/>
              <a:t>закінчень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прикметників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 при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узгодженні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Відмінювання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невідмінюваних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Неправильне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роду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тільки</a:t>
            </a:r>
            <a:r>
              <a:rPr lang="ru-RU" sz="2400" b="1" i="1" dirty="0"/>
              <a:t> </a:t>
            </a:r>
            <a:r>
              <a:rPr lang="ru-RU" sz="2400" b="1" i="1" dirty="0" err="1"/>
              <a:t>однину</a:t>
            </a:r>
            <a:r>
              <a:rPr lang="ru-RU" sz="2400" b="1" i="1" dirty="0"/>
              <a:t> у </a:t>
            </a:r>
            <a:r>
              <a:rPr lang="ru-RU" sz="2400" b="1" i="1" dirty="0" err="1"/>
              <a:t>множині</a:t>
            </a:r>
            <a:r>
              <a:rPr lang="ru-RU" sz="2400" b="1" i="1" dirty="0"/>
              <a:t>, а тих </a:t>
            </a:r>
            <a:r>
              <a:rPr lang="ru-RU" sz="2400" b="1" i="1" dirty="0" err="1"/>
              <a:t>що</a:t>
            </a:r>
            <a:r>
              <a:rPr lang="ru-RU" sz="2400" b="1" i="1" dirty="0"/>
              <a:t> 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тільки</a:t>
            </a:r>
            <a:r>
              <a:rPr lang="ru-RU" sz="2400" b="1" i="1" dirty="0"/>
              <a:t> </a:t>
            </a:r>
            <a:r>
              <a:rPr lang="ru-RU" sz="2400" b="1" i="1" dirty="0" err="1"/>
              <a:t>множину</a:t>
            </a:r>
            <a:r>
              <a:rPr lang="ru-RU" sz="2400" b="1" i="1" dirty="0"/>
              <a:t> в </a:t>
            </a:r>
            <a:r>
              <a:rPr lang="ru-RU" sz="2400" b="1" i="1" dirty="0" err="1"/>
              <a:t>однині</a:t>
            </a:r>
            <a:r>
              <a:rPr lang="ru-RU" sz="2400" b="1" i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02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4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268760"/>
            <a:ext cx="6678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помилки</a:t>
            </a:r>
            <a:r>
              <a:rPr lang="ru-RU" sz="2800" b="1" dirty="0"/>
              <a:t> у </a:t>
            </a:r>
            <a:r>
              <a:rPr lang="ru-RU" sz="2800" b="1" dirty="0" err="1"/>
              <a:t>дитячій</a:t>
            </a:r>
            <a:r>
              <a:rPr lang="ru-RU" sz="2800" b="1" dirty="0"/>
              <a:t> </a:t>
            </a:r>
            <a:r>
              <a:rPr lang="ru-RU" sz="2800" b="1" dirty="0" err="1"/>
              <a:t>мові</a:t>
            </a:r>
            <a:r>
              <a:rPr lang="ru-RU" sz="2800" b="1" dirty="0"/>
              <a:t> 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закономірне</a:t>
            </a:r>
            <a:r>
              <a:rPr lang="ru-RU" sz="2800" b="1" dirty="0"/>
              <a:t> </a:t>
            </a:r>
            <a:r>
              <a:rPr lang="ru-RU" sz="2800" b="1" dirty="0" err="1"/>
              <a:t>явище</a:t>
            </a:r>
            <a:r>
              <a:rPr lang="ru-RU" sz="2800" b="1" dirty="0"/>
              <a:t> в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засвоєння</a:t>
            </a:r>
            <a:r>
              <a:rPr lang="ru-RU" sz="2800" b="1" dirty="0"/>
              <a:t> </a:t>
            </a:r>
            <a:r>
              <a:rPr lang="ru-RU" sz="2800" b="1" dirty="0" err="1"/>
              <a:t>мовлення</a:t>
            </a:r>
            <a:r>
              <a:rPr lang="ru-RU" sz="2800" b="1" dirty="0"/>
              <a:t>, особливо до 5 </a:t>
            </a:r>
            <a:r>
              <a:rPr lang="ru-RU" sz="2800" b="1" dirty="0" err="1"/>
              <a:t>років</a:t>
            </a:r>
            <a:r>
              <a:rPr lang="ru-RU" sz="2800" b="1" dirty="0"/>
              <a:t>. Але </a:t>
            </a:r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помилки</a:t>
            </a:r>
            <a:r>
              <a:rPr lang="ru-RU" sz="2800" b="1" dirty="0"/>
              <a:t> в </a:t>
            </a:r>
            <a:r>
              <a:rPr lang="ru-RU" sz="2800" b="1" dirty="0" err="1"/>
              <a:t>мовленні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відразу</a:t>
            </a:r>
            <a:r>
              <a:rPr lang="ru-RU" sz="2800" b="1" dirty="0"/>
              <a:t> </a:t>
            </a:r>
            <a:r>
              <a:rPr lang="ru-RU" sz="2800" b="1" dirty="0" err="1"/>
              <a:t>виправляти</a:t>
            </a:r>
            <a:r>
              <a:rPr lang="ru-RU" sz="2800" b="1" dirty="0"/>
              <a:t>,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дасть</a:t>
            </a:r>
            <a:r>
              <a:rPr lang="ru-RU" sz="2800" b="1" dirty="0"/>
              <a:t> </a:t>
            </a:r>
            <a:r>
              <a:rPr lang="ru-RU" sz="2800" b="1" dirty="0" err="1"/>
              <a:t>дитині</a:t>
            </a:r>
            <a:r>
              <a:rPr lang="ru-RU" sz="2800" b="1" dirty="0"/>
              <a:t> </a:t>
            </a:r>
            <a:r>
              <a:rPr lang="ru-RU" sz="2800" b="1" dirty="0" err="1"/>
              <a:t>змогу</a:t>
            </a:r>
            <a:r>
              <a:rPr lang="ru-RU" sz="2800" b="1" dirty="0"/>
              <a:t> </a:t>
            </a:r>
            <a:r>
              <a:rPr lang="ru-RU" sz="2800" b="1" dirty="0" err="1"/>
              <a:t>засвоїти</a:t>
            </a:r>
            <a:r>
              <a:rPr lang="ru-RU" sz="2800" b="1" dirty="0"/>
              <a:t> </a:t>
            </a:r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норми</a:t>
            </a:r>
            <a:r>
              <a:rPr lang="ru-RU" sz="2800" b="1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62" y="4377304"/>
            <a:ext cx="3247827" cy="201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1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4B5B6C8-4121-4B76-A905-875B4DF8A73F}"/>
              </a:ext>
            </a:extLst>
          </p:cNvPr>
          <p:cNvSpPr/>
          <p:nvPr/>
        </p:nvSpPr>
        <p:spPr>
          <a:xfrm>
            <a:off x="467544" y="2136339"/>
            <a:ext cx="6390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Використані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джерела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>
                <a:solidFill>
                  <a:schemeClr val="bg1"/>
                </a:solidFill>
              </a:rPr>
              <a:t>1. </a:t>
            </a:r>
            <a:r>
              <a:rPr lang="ru-RU" sz="2000" dirty="0" err="1">
                <a:solidFill>
                  <a:schemeClr val="bg1"/>
                </a:solidFill>
              </a:rPr>
              <a:t>Стаття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Сучасні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підходи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мовленнєвої</a:t>
            </a:r>
            <a:r>
              <a:rPr lang="ru-RU" sz="2000" dirty="0">
                <a:solidFill>
                  <a:schemeClr val="bg1"/>
                </a:solidFill>
              </a:rPr>
              <a:t> ... </a:t>
            </a:r>
            <a:r>
              <a:rPr lang="ru-RU" sz="2000" dirty="0" err="1">
                <a:solidFill>
                  <a:schemeClr val="bg1"/>
                </a:solidFill>
              </a:rPr>
              <a:t>Всеосвіта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https://vseosvita.ua ;</a:t>
            </a:r>
            <a:r>
              <a:rPr lang="ru-RU" dirty="0"/>
              <a:t>  </a:t>
            </a:r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ru-RU" dirty="0" err="1">
                <a:solidFill>
                  <a:schemeClr val="bg1"/>
                </a:solidFill>
              </a:rPr>
              <a:t>Піроженко</a:t>
            </a:r>
            <a:r>
              <a:rPr lang="ru-RU" dirty="0">
                <a:solidFill>
                  <a:schemeClr val="bg1"/>
                </a:solidFill>
              </a:rPr>
              <a:t> Т.О. </a:t>
            </a:r>
            <a:r>
              <a:rPr lang="ru-RU" dirty="0" err="1">
                <a:solidFill>
                  <a:schemeClr val="bg1"/>
                </a:solidFill>
              </a:rPr>
              <a:t>Комунікативно-мовленнєвий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дошкільника</a:t>
            </a:r>
            <a:r>
              <a:rPr lang="ru-RU" dirty="0">
                <a:solidFill>
                  <a:schemeClr val="bg1"/>
                </a:solidFill>
              </a:rPr>
              <a:t> / </a:t>
            </a:r>
            <a:r>
              <a:rPr lang="ru-RU" dirty="0" err="1">
                <a:solidFill>
                  <a:schemeClr val="bg1"/>
                </a:solidFill>
              </a:rPr>
              <a:t>Піроженко</a:t>
            </a:r>
            <a:r>
              <a:rPr lang="ru-RU" dirty="0">
                <a:solidFill>
                  <a:schemeClr val="bg1"/>
                </a:solidFill>
              </a:rPr>
              <a:t> Т.О. – </a:t>
            </a:r>
            <a:r>
              <a:rPr lang="ru-RU" dirty="0" err="1">
                <a:solidFill>
                  <a:schemeClr val="bg1"/>
                </a:solidFill>
              </a:rPr>
              <a:t>Тернопіль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Мандрівець</a:t>
            </a:r>
            <a:r>
              <a:rPr lang="ru-RU" dirty="0">
                <a:solidFill>
                  <a:schemeClr val="bg1"/>
                </a:solidFill>
              </a:rPr>
              <a:t>, 2010.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dirty="0"/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8126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1066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Мовлення</a:t>
            </a:r>
            <a:r>
              <a:rPr lang="ru-RU" sz="2400" b="1" dirty="0"/>
              <a:t> – </a:t>
            </a:r>
            <a:r>
              <a:rPr lang="ru-RU" sz="2400" b="1" dirty="0" err="1"/>
              <a:t>особлива</a:t>
            </a:r>
            <a:r>
              <a:rPr lang="ru-RU" sz="2400" b="1" dirty="0"/>
              <a:t> форма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</a:t>
            </a:r>
            <a:r>
              <a:rPr lang="ru-RU" sz="2400" b="1" dirty="0" err="1"/>
              <a:t>дитини</a:t>
            </a:r>
            <a:r>
              <a:rPr lang="ru-RU" sz="2400" b="1" dirty="0"/>
              <a:t>, </a:t>
            </a:r>
            <a:r>
              <a:rPr lang="ru-RU" sz="2400" b="1" dirty="0" err="1"/>
              <a:t>дієвий</a:t>
            </a:r>
            <a:r>
              <a:rPr lang="ru-RU" sz="2400" b="1" dirty="0"/>
              <a:t> результат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зусиль</a:t>
            </a:r>
            <a:r>
              <a:rPr lang="ru-RU" sz="2400" b="1" dirty="0"/>
              <a:t> в </a:t>
            </a:r>
            <a:r>
              <a:rPr lang="ru-RU" sz="2400" b="1" dirty="0" err="1"/>
              <a:t>освоєнні</a:t>
            </a:r>
            <a:r>
              <a:rPr lang="ru-RU" sz="2400" b="1" dirty="0"/>
              <a:t> </a:t>
            </a:r>
            <a:r>
              <a:rPr lang="ru-RU" sz="2400" b="1" dirty="0" err="1"/>
              <a:t>життєвого</a:t>
            </a:r>
            <a:r>
              <a:rPr lang="ru-RU" sz="2400" b="1" dirty="0"/>
              <a:t> простору. </a:t>
            </a:r>
            <a:r>
              <a:rPr lang="ru-RU" sz="2400" b="1" dirty="0" err="1"/>
              <a:t>Наслідуючи</a:t>
            </a:r>
            <a:r>
              <a:rPr lang="ru-RU" sz="2400" b="1" dirty="0"/>
              <a:t> </a:t>
            </a:r>
            <a:r>
              <a:rPr lang="ru-RU" sz="2400" b="1" dirty="0" err="1"/>
              <a:t>способи</a:t>
            </a:r>
            <a:r>
              <a:rPr lang="ru-RU" sz="2400" b="1" dirty="0"/>
              <a:t> </a:t>
            </a:r>
            <a:r>
              <a:rPr lang="ru-RU" sz="2400" b="1" dirty="0" err="1"/>
              <a:t>мовленнєвого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 того </a:t>
            </a:r>
            <a:r>
              <a:rPr lang="ru-RU" sz="2400" b="1" dirty="0" err="1"/>
              <a:t>середовища</a:t>
            </a:r>
            <a:r>
              <a:rPr lang="ru-RU" sz="2400" b="1" dirty="0"/>
              <a:t>, яке </a:t>
            </a:r>
            <a:r>
              <a:rPr lang="ru-RU" sz="2400" b="1" dirty="0" err="1"/>
              <a:t>оточує</a:t>
            </a:r>
            <a:r>
              <a:rPr lang="ru-RU" sz="2400" b="1" dirty="0"/>
              <a:t> </a:t>
            </a:r>
            <a:r>
              <a:rPr lang="ru-RU" sz="2400" b="1" dirty="0" err="1"/>
              <a:t>дошкільника</a:t>
            </a:r>
            <a:r>
              <a:rPr lang="ru-RU" sz="2400" b="1" dirty="0"/>
              <a:t>, 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порушення</a:t>
            </a:r>
            <a:r>
              <a:rPr lang="ru-RU" sz="2400" b="1" dirty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, </a:t>
            </a:r>
            <a:r>
              <a:rPr lang="ru-RU" sz="2400" b="1" dirty="0" err="1"/>
              <a:t>дитина</a:t>
            </a:r>
            <a:r>
              <a:rPr lang="ru-RU" sz="2400" b="1" dirty="0"/>
              <a:t> </a:t>
            </a:r>
            <a:r>
              <a:rPr lang="ru-RU" sz="2400" b="1" dirty="0" err="1"/>
              <a:t>сприймає</a:t>
            </a:r>
            <a:r>
              <a:rPr lang="ru-RU" sz="2400" b="1" dirty="0"/>
              <a:t> </a:t>
            </a:r>
            <a:r>
              <a:rPr lang="uk-UA" sz="2400" b="1" dirty="0"/>
              <a:t>їх як </a:t>
            </a:r>
            <a:r>
              <a:rPr lang="uk-UA" sz="2400" b="1" dirty="0" err="1"/>
              <a:t>єталон</a:t>
            </a:r>
            <a:r>
              <a:rPr lang="uk-UA" sz="2400" b="1" dirty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переймає</a:t>
            </a:r>
            <a:r>
              <a:rPr lang="ru-RU" sz="2400" b="1" dirty="0"/>
              <a:t> </a:t>
            </a:r>
            <a:r>
              <a:rPr lang="uk-UA" sz="2400" b="1" dirty="0"/>
              <a:t>такі способи</a:t>
            </a:r>
            <a:r>
              <a:rPr lang="ru-RU" sz="2400" b="1" dirty="0"/>
              <a:t> як </a:t>
            </a:r>
            <a:r>
              <a:rPr lang="ru-RU" sz="2400" b="1" dirty="0" err="1"/>
              <a:t>єдино</a:t>
            </a:r>
            <a:r>
              <a:rPr lang="ru-RU" sz="2400" b="1" dirty="0"/>
              <a:t> </a:t>
            </a:r>
            <a:r>
              <a:rPr lang="ru-RU" sz="2400" b="1" dirty="0" err="1"/>
              <a:t>правильні</a:t>
            </a:r>
            <a:r>
              <a:rPr lang="ru-RU" sz="2400" b="1" dirty="0"/>
              <a:t> й </a:t>
            </a:r>
            <a:r>
              <a:rPr lang="ru-RU" sz="2400" b="1" dirty="0" err="1"/>
              <a:t>незмінні</a:t>
            </a:r>
            <a:r>
              <a:rPr lang="ru-RU" sz="2400" b="1" dirty="0"/>
              <a:t>. </a:t>
            </a:r>
            <a:r>
              <a:rPr lang="ru-RU" sz="2400" b="1" dirty="0" err="1"/>
              <a:t>Варіативність</a:t>
            </a:r>
            <a:r>
              <a:rPr lang="ru-RU" sz="2400" b="1" dirty="0"/>
              <a:t> </a:t>
            </a:r>
            <a:r>
              <a:rPr lang="ru-RU" sz="2400" b="1" dirty="0" err="1"/>
              <a:t>виникає</a:t>
            </a:r>
            <a:r>
              <a:rPr lang="ru-RU" sz="2400" b="1" dirty="0"/>
              <a:t>  </a:t>
            </a:r>
            <a:r>
              <a:rPr lang="uk-UA" sz="2400" b="1" dirty="0"/>
              <a:t>коли дитина виходить із родинного оточення </a:t>
            </a:r>
            <a:r>
              <a:rPr lang="ru-RU" sz="2400" b="1" dirty="0"/>
              <a:t> в </a:t>
            </a:r>
            <a:r>
              <a:rPr lang="ru-RU" sz="2400" b="1" dirty="0" err="1"/>
              <a:t>інше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, коли </a:t>
            </a:r>
            <a:r>
              <a:rPr lang="ru-RU" sz="2400" b="1" dirty="0" err="1"/>
              <a:t>з’являється</a:t>
            </a:r>
            <a:r>
              <a:rPr lang="ru-RU" sz="2400" b="1" dirty="0"/>
              <a:t> потреба в </a:t>
            </a:r>
            <a:r>
              <a:rPr lang="ru-RU" sz="2400" b="1" dirty="0" err="1"/>
              <a:t>спілкуванні</a:t>
            </a:r>
            <a:r>
              <a:rPr lang="ru-RU" sz="2400" b="1" dirty="0"/>
              <a:t> з </a:t>
            </a:r>
            <a:r>
              <a:rPr lang="ru-RU" sz="2400" b="1" dirty="0" err="1"/>
              <a:t>іншими</a:t>
            </a:r>
            <a:r>
              <a:rPr lang="ru-RU" sz="2400" b="1" dirty="0"/>
              <a:t> </a:t>
            </a:r>
            <a:r>
              <a:rPr lang="ru-RU" sz="2400" b="1" dirty="0" err="1"/>
              <a:t>дітьми</a:t>
            </a:r>
            <a:r>
              <a:rPr lang="ru-RU" sz="2400" b="1" dirty="0"/>
              <a:t>, </a:t>
            </a:r>
            <a:r>
              <a:rPr lang="ru-RU" sz="2400" b="1" dirty="0" err="1"/>
              <a:t>дорослими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6704"/>
            <a:ext cx="2376264" cy="13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5537"/>
            <a:ext cx="25318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0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42460B-82CC-4088-92D0-6CC5AB434D27}"/>
              </a:ext>
            </a:extLst>
          </p:cNvPr>
          <p:cNvSpPr txBox="1"/>
          <p:nvPr/>
        </p:nvSpPr>
        <p:spPr>
          <a:xfrm rot="20560871">
            <a:off x="610379" y="2267861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</a:rPr>
              <a:t>Д Я К У Ю     З А    У В А Г У !</a:t>
            </a:r>
          </a:p>
        </p:txBody>
      </p:sp>
    </p:spTree>
    <p:extLst>
      <p:ext uri="{BB962C8B-B14F-4D97-AF65-F5344CB8AC3E}">
        <p14:creationId xmlns:p14="http://schemas.microsoft.com/office/powerpoint/2010/main" val="38714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1" y="1916832"/>
            <a:ext cx="8795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мовленнєвих</a:t>
            </a:r>
            <a:r>
              <a:rPr lang="ru-RU" sz="2400" b="1" dirty="0"/>
              <a:t> </a:t>
            </a:r>
            <a:r>
              <a:rPr lang="ru-RU" sz="2400" b="1" dirty="0" err="1"/>
              <a:t>навичок</a:t>
            </a:r>
            <a:r>
              <a:rPr lang="ru-RU" sz="2400" b="1" dirty="0"/>
              <a:t> </a:t>
            </a:r>
            <a:r>
              <a:rPr lang="ru-RU" sz="2400" b="1" dirty="0" err="1"/>
              <a:t>починається</a:t>
            </a:r>
            <a:r>
              <a:rPr lang="ru-RU" sz="2400" b="1" dirty="0"/>
              <a:t> з </a:t>
            </a:r>
            <a:r>
              <a:rPr lang="ru-RU" sz="2400" b="1" dirty="0" err="1"/>
              <a:t>набуття</a:t>
            </a:r>
            <a:r>
              <a:rPr lang="ru-RU" sz="2400" b="1" dirty="0"/>
              <a:t> </a:t>
            </a:r>
            <a:r>
              <a:rPr lang="ru-RU" sz="2400" b="1" dirty="0" err="1"/>
              <a:t>дитиною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встановлювати</a:t>
            </a:r>
            <a:r>
              <a:rPr lang="ru-RU" sz="2400" b="1" dirty="0"/>
              <a:t> контакт </a:t>
            </a:r>
            <a:r>
              <a:rPr lang="ru-RU" sz="2400" b="1" dirty="0" err="1"/>
              <a:t>із</a:t>
            </a:r>
            <a:r>
              <a:rPr lang="ru-RU" sz="2400" b="1" dirty="0"/>
              <a:t> партнером у </a:t>
            </a:r>
            <a:r>
              <a:rPr lang="ru-RU" sz="2400" b="1" dirty="0" err="1"/>
              <a:t>спілкуванні</a:t>
            </a:r>
            <a:r>
              <a:rPr lang="ru-RU" sz="2400" b="1" dirty="0"/>
              <a:t>, </a:t>
            </a:r>
            <a:r>
              <a:rPr lang="ru-RU" sz="2400" b="1" dirty="0" err="1"/>
              <a:t>дотримуючись</a:t>
            </a:r>
            <a:r>
              <a:rPr lang="ru-RU" sz="2400" b="1" dirty="0"/>
              <a:t> </a:t>
            </a:r>
            <a:r>
              <a:rPr lang="ru-RU" sz="2400" b="1" dirty="0" err="1"/>
              <a:t>сталих</a:t>
            </a:r>
            <a:r>
              <a:rPr lang="ru-RU" sz="2400" b="1" dirty="0"/>
              <a:t> правил </a:t>
            </a:r>
            <a:r>
              <a:rPr lang="ru-RU" sz="2400" b="1" dirty="0" err="1"/>
              <a:t>етикету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053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437112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Старші</a:t>
            </a:r>
            <a:r>
              <a:rPr lang="ru-RU" sz="2400" b="1" i="1" dirty="0"/>
              <a:t> </a:t>
            </a:r>
            <a:r>
              <a:rPr lang="ru-RU" sz="2400" b="1" i="1" dirty="0" err="1"/>
              <a:t>дошкільнята</a:t>
            </a:r>
            <a:r>
              <a:rPr lang="ru-RU" sz="2400" b="1" i="1" dirty="0"/>
              <a:t> особливо </a:t>
            </a:r>
            <a:r>
              <a:rPr lang="ru-RU" sz="2400" b="1" i="1" dirty="0" err="1"/>
              <a:t>чутливі</a:t>
            </a:r>
            <a:r>
              <a:rPr lang="ru-RU" sz="2400" b="1" i="1" dirty="0"/>
              <a:t> до 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граматичної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будови</a:t>
            </a:r>
            <a:r>
              <a:rPr lang="ru-RU" sz="2400" b="1" i="1" dirty="0"/>
              <a:t> й </a:t>
            </a:r>
            <a:r>
              <a:rPr lang="ru-RU" sz="2400" b="1" i="1" dirty="0" err="1"/>
              <a:t>досить</a:t>
            </a:r>
            <a:r>
              <a:rPr lang="ru-RU" sz="2400" b="1" i="1" dirty="0"/>
              <a:t>  критично </a:t>
            </a:r>
            <a:r>
              <a:rPr lang="ru-RU" sz="2400" b="1" i="1" dirty="0" err="1"/>
              <a:t>ставляться</a:t>
            </a:r>
            <a:r>
              <a:rPr lang="ru-RU" sz="2400" b="1" i="1" dirty="0"/>
              <a:t> до чужих та </a:t>
            </a:r>
            <a:r>
              <a:rPr lang="ru-RU" sz="2400" b="1" i="1" dirty="0" err="1"/>
              <a:t>власних</a:t>
            </a:r>
            <a:r>
              <a:rPr lang="ru-RU" sz="2400" b="1" i="1" dirty="0"/>
              <a:t>  </a:t>
            </a:r>
            <a:r>
              <a:rPr lang="ru-RU" sz="2400" b="1" i="1" dirty="0" err="1"/>
              <a:t>висловлювань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85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66" y="1124744"/>
            <a:ext cx="6699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Дошкільник</a:t>
            </a:r>
            <a:r>
              <a:rPr lang="ru-RU" sz="2800" b="1" dirty="0"/>
              <a:t> </a:t>
            </a:r>
            <a:r>
              <a:rPr lang="ru-RU" sz="2800" b="1" dirty="0" err="1"/>
              <a:t>іще</a:t>
            </a:r>
            <a:r>
              <a:rPr lang="ru-RU" sz="2800" b="1" dirty="0"/>
              <a:t> з </a:t>
            </a:r>
            <a:r>
              <a:rPr lang="ru-RU" sz="2800" b="1" dirty="0" err="1"/>
              <a:t>раннього</a:t>
            </a:r>
            <a:r>
              <a:rPr lang="ru-RU" sz="2800" b="1" dirty="0"/>
              <a:t> </a:t>
            </a:r>
            <a:r>
              <a:rPr lang="ru-RU" sz="2800" b="1" dirty="0" err="1"/>
              <a:t>віку</a:t>
            </a:r>
            <a:r>
              <a:rPr lang="ru-RU" sz="2800" b="1" dirty="0"/>
              <a:t> </a:t>
            </a:r>
            <a:r>
              <a:rPr lang="ru-RU" sz="2800" b="1" dirty="0" err="1"/>
              <a:t>вчиться</a:t>
            </a:r>
            <a:r>
              <a:rPr lang="ru-RU" sz="2800" b="1" dirty="0"/>
              <a:t> </a:t>
            </a:r>
            <a:r>
              <a:rPr lang="ru-RU" sz="2800" b="1" dirty="0" err="1"/>
              <a:t>обирати</a:t>
            </a:r>
            <a:r>
              <a:rPr lang="ru-RU" sz="2800" b="1" dirty="0"/>
              <a:t> в </a:t>
            </a:r>
            <a:r>
              <a:rPr lang="ru-RU" sz="2800" b="1" dirty="0" err="1"/>
              <a:t>загальному</a:t>
            </a:r>
            <a:r>
              <a:rPr lang="ru-RU" sz="2800" b="1" dirty="0"/>
              <a:t> словесному </a:t>
            </a:r>
            <a:r>
              <a:rPr lang="ru-RU" sz="2800" b="1" dirty="0" err="1"/>
              <a:t>потоці</a:t>
            </a:r>
            <a:r>
              <a:rPr lang="ru-RU" sz="2800" b="1" dirty="0"/>
              <a:t> два слова,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узгоджує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собою, </a:t>
            </a:r>
            <a:r>
              <a:rPr lang="ru-RU" sz="2800" b="1" dirty="0" err="1"/>
              <a:t>поступово</a:t>
            </a:r>
            <a:r>
              <a:rPr lang="ru-RU" sz="2800" b="1" dirty="0"/>
              <a:t> </a:t>
            </a:r>
            <a:r>
              <a:rPr lang="ru-RU" sz="2800" b="1" dirty="0" err="1"/>
              <a:t>додаючи</a:t>
            </a:r>
            <a:r>
              <a:rPr lang="ru-RU" sz="2800" b="1" dirty="0"/>
              <a:t> до них </a:t>
            </a:r>
            <a:r>
              <a:rPr lang="ru-RU" sz="2800" b="1" dirty="0" err="1"/>
              <a:t>дедалі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слів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підлягають</a:t>
            </a:r>
            <a:r>
              <a:rPr lang="ru-RU" sz="2800" b="1" dirty="0"/>
              <a:t> </a:t>
            </a:r>
            <a:r>
              <a:rPr lang="ru-RU" sz="2800" b="1" dirty="0" err="1"/>
              <a:t>граматичній</a:t>
            </a:r>
            <a:r>
              <a:rPr lang="ru-RU" sz="2800" b="1" dirty="0"/>
              <a:t> </a:t>
            </a:r>
            <a:r>
              <a:rPr lang="ru-RU" sz="2800" b="1" dirty="0" err="1"/>
              <a:t>нормі</a:t>
            </a:r>
            <a:r>
              <a:rPr lang="ru-RU" sz="28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933056"/>
            <a:ext cx="634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З часом, </a:t>
            </a:r>
            <a:r>
              <a:rPr lang="ru-RU" sz="2400" b="1" i="1" dirty="0" err="1"/>
              <a:t>шліфуючи</a:t>
            </a:r>
            <a:r>
              <a:rPr lang="ru-RU" sz="2400" b="1" i="1" dirty="0"/>
              <a:t> </a:t>
            </a:r>
            <a:r>
              <a:rPr lang="ru-RU" sz="2400" b="1" i="1" dirty="0" err="1"/>
              <a:t>звуковимову</a:t>
            </a:r>
            <a:r>
              <a:rPr lang="ru-RU" sz="2400" b="1" i="1" dirty="0"/>
              <a:t>, </a:t>
            </a:r>
            <a:r>
              <a:rPr lang="ru-RU" sz="2400" b="1" i="1" dirty="0" err="1"/>
              <a:t>розширюючи</a:t>
            </a:r>
            <a:r>
              <a:rPr lang="ru-RU" sz="2400" b="1" i="1" dirty="0"/>
              <a:t> </a:t>
            </a:r>
            <a:r>
              <a:rPr lang="ru-RU" sz="2400" b="1" i="1" dirty="0" err="1"/>
              <a:t>свій</a:t>
            </a:r>
            <a:r>
              <a:rPr lang="ru-RU" sz="2400" b="1" i="1" dirty="0"/>
              <a:t> </a:t>
            </a:r>
            <a:r>
              <a:rPr lang="ru-RU" sz="2400" b="1" i="1" dirty="0" err="1"/>
              <a:t>лексичний</a:t>
            </a:r>
            <a:r>
              <a:rPr lang="ru-RU" sz="2400" b="1" i="1" dirty="0"/>
              <a:t> запас, </a:t>
            </a:r>
            <a:r>
              <a:rPr lang="ru-RU" sz="2400" b="1" i="1" dirty="0" err="1"/>
              <a:t>удосконалюючи</a:t>
            </a:r>
            <a:r>
              <a:rPr lang="ru-RU" sz="2400" b="1" i="1" dirty="0"/>
              <a:t> </a:t>
            </a:r>
            <a:r>
              <a:rPr lang="ru-RU" sz="2400" b="1" i="1" dirty="0" err="1"/>
              <a:t>граматичні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вміння</a:t>
            </a:r>
            <a:r>
              <a:rPr lang="ru-RU" sz="2400" b="1" i="1" dirty="0"/>
              <a:t>, </a:t>
            </a:r>
            <a:r>
              <a:rPr lang="ru-RU" sz="2400" b="1" i="1" dirty="0" err="1"/>
              <a:t>дошкільник</a:t>
            </a:r>
            <a:r>
              <a:rPr lang="ru-RU" sz="2400" b="1" i="1" dirty="0"/>
              <a:t> </a:t>
            </a:r>
            <a:r>
              <a:rPr lang="ru-RU" sz="2400" b="1" i="1" dirty="0" err="1"/>
              <a:t>засвоює</a:t>
            </a:r>
            <a:r>
              <a:rPr lang="ru-RU" sz="2400" b="1" i="1" dirty="0"/>
              <a:t>  </a:t>
            </a:r>
            <a:r>
              <a:rPr lang="ru-RU" sz="2400" b="1" i="1" dirty="0" err="1"/>
              <a:t>засоби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мовленнєво-комунікативної</a:t>
            </a:r>
            <a:r>
              <a:rPr lang="ru-RU" sz="2400" b="1" i="1" dirty="0"/>
              <a:t> </a:t>
            </a:r>
            <a:r>
              <a:rPr lang="ru-RU" sz="2400" b="1" i="1" dirty="0" err="1"/>
              <a:t>поведінки</a:t>
            </a:r>
            <a:r>
              <a:rPr lang="ru-RU" sz="2400" b="1" i="1" dirty="0"/>
              <a:t>, яка </a:t>
            </a:r>
            <a:r>
              <a:rPr lang="ru-RU" sz="2400" b="1" i="1" dirty="0" err="1"/>
              <a:t>створює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індивідуальне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мовленнєве</a:t>
            </a:r>
            <a:r>
              <a:rPr lang="ru-RU" sz="2400" b="1" i="1" dirty="0"/>
              <a:t> «</a:t>
            </a:r>
            <a:r>
              <a:rPr lang="ru-RU" sz="2400" b="1" i="1" dirty="0" err="1"/>
              <a:t>обличчя</a:t>
            </a:r>
            <a:r>
              <a:rPr lang="ru-RU" sz="2400" b="1" i="1" dirty="0"/>
              <a:t>».</a:t>
            </a:r>
          </a:p>
          <a:p>
            <a:r>
              <a:rPr lang="ru-RU" sz="2400" b="1" i="1" dirty="0"/>
              <a:t> Так </a:t>
            </a:r>
            <a:r>
              <a:rPr lang="ru-RU" sz="2400" b="1" i="1" dirty="0" err="1"/>
              <a:t>формується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мовленнєва</a:t>
            </a:r>
            <a:r>
              <a:rPr lang="ru-RU" sz="2400" b="1" i="1" dirty="0"/>
              <a:t> </a:t>
            </a:r>
            <a:r>
              <a:rPr lang="ru-RU" sz="2400" b="1" i="1" dirty="0" err="1"/>
              <a:t>особистість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7161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3" y="4853379"/>
            <a:ext cx="2369436" cy="183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8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515" y="102268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 </a:t>
            </a:r>
            <a:r>
              <a:rPr lang="ru-RU" sz="2800" b="1" dirty="0" err="1"/>
              <a:t>сьогодні</a:t>
            </a:r>
            <a:r>
              <a:rPr lang="ru-RU" sz="2800" b="1" dirty="0"/>
              <a:t> проблема </a:t>
            </a:r>
            <a:r>
              <a:rPr lang="ru-RU" sz="2800" b="1" dirty="0" err="1"/>
              <a:t>формування</a:t>
            </a:r>
            <a:r>
              <a:rPr lang="ru-RU" sz="2800" b="1" dirty="0"/>
              <a:t> </a:t>
            </a:r>
          </a:p>
          <a:p>
            <a:r>
              <a:rPr lang="ru-RU" sz="2800" b="1" dirty="0" err="1"/>
              <a:t>мовлення</a:t>
            </a:r>
            <a:r>
              <a:rPr lang="ru-RU" sz="2800" b="1" dirty="0"/>
              <a:t> в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дошкільного</a:t>
            </a:r>
            <a:r>
              <a:rPr lang="ru-RU" sz="2800" b="1" dirty="0"/>
              <a:t> </a:t>
            </a:r>
            <a:r>
              <a:rPr lang="ru-RU" sz="2800" b="1" dirty="0" err="1"/>
              <a:t>віку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dirty="0" err="1"/>
              <a:t>особливі</a:t>
            </a:r>
            <a:r>
              <a:rPr lang="ru-RU" sz="2800" b="1" dirty="0"/>
              <a:t> </a:t>
            </a:r>
            <a:r>
              <a:rPr lang="ru-RU" sz="2800" b="1" dirty="0" err="1"/>
              <a:t>освітні</a:t>
            </a:r>
            <a:r>
              <a:rPr lang="ru-RU" sz="2800" b="1" dirty="0"/>
              <a:t> потреби є </a:t>
            </a:r>
          </a:p>
          <a:p>
            <a:r>
              <a:rPr lang="ru-RU" sz="2800" b="1" dirty="0" err="1"/>
              <a:t>досить</a:t>
            </a:r>
            <a:r>
              <a:rPr lang="ru-RU" sz="2800" b="1" dirty="0"/>
              <a:t> актуальною, </a:t>
            </a:r>
            <a:r>
              <a:rPr lang="ru-RU" sz="2800" b="1" dirty="0" err="1"/>
              <a:t>адже</a:t>
            </a:r>
            <a:r>
              <a:rPr lang="ru-RU" sz="2800" b="1" dirty="0"/>
              <a:t> </a:t>
            </a:r>
            <a:r>
              <a:rPr lang="ru-RU" sz="2800" b="1" dirty="0" err="1"/>
              <a:t>ступінь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 </a:t>
            </a:r>
            <a:r>
              <a:rPr lang="ru-RU" sz="2800" b="1" dirty="0" err="1"/>
              <a:t>мови</a:t>
            </a:r>
            <a:r>
              <a:rPr lang="ru-RU" sz="2800" b="1" dirty="0"/>
              <a:t> </a:t>
            </a:r>
            <a:r>
              <a:rPr lang="ru-RU" sz="2800" b="1" dirty="0" err="1"/>
              <a:t>дошкільника</a:t>
            </a:r>
            <a:r>
              <a:rPr lang="ru-RU" sz="2800" b="1" dirty="0"/>
              <a:t> </a:t>
            </a:r>
            <a:r>
              <a:rPr lang="ru-RU" sz="2800" b="1" dirty="0" err="1"/>
              <a:t>визначає</a:t>
            </a:r>
            <a:r>
              <a:rPr lang="ru-RU" sz="2800" b="1" dirty="0"/>
              <a:t>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сформованості</a:t>
            </a:r>
            <a:r>
              <a:rPr lang="ru-RU" sz="2800" b="1" dirty="0"/>
              <a:t> </a:t>
            </a:r>
            <a:r>
              <a:rPr lang="ru-RU" sz="2800" b="1" dirty="0" err="1"/>
              <a:t>соціальних</a:t>
            </a:r>
            <a:r>
              <a:rPr lang="ru-RU" sz="2800" b="1" dirty="0"/>
              <a:t> і </a:t>
            </a:r>
            <a:r>
              <a:rPr lang="ru-RU" sz="2800" b="1" dirty="0" err="1"/>
              <a:t>пізнавальних</a:t>
            </a:r>
            <a:r>
              <a:rPr lang="ru-RU" sz="2800" b="1" dirty="0"/>
              <a:t> </a:t>
            </a:r>
            <a:r>
              <a:rPr lang="ru-RU" sz="2800" b="1" dirty="0" err="1"/>
              <a:t>досягнень</a:t>
            </a:r>
            <a:r>
              <a:rPr lang="ru-RU" sz="2800" b="1" dirty="0"/>
              <a:t> </a:t>
            </a:r>
            <a:r>
              <a:rPr lang="ru-RU" sz="2800" b="1" dirty="0" err="1"/>
              <a:t>дитини</a:t>
            </a:r>
            <a:r>
              <a:rPr lang="ru-RU" sz="2800" b="1" dirty="0"/>
              <a:t>, </a:t>
            </a:r>
            <a:r>
              <a:rPr lang="ru-RU" sz="2800" b="1" dirty="0" err="1"/>
              <a:t>вміння</a:t>
            </a:r>
            <a:r>
              <a:rPr lang="ru-RU" sz="2800" b="1" dirty="0"/>
              <a:t> </a:t>
            </a:r>
            <a:r>
              <a:rPr lang="ru-RU" sz="2800" b="1" dirty="0" err="1"/>
              <a:t>висловлюватися</a:t>
            </a:r>
            <a:r>
              <a:rPr lang="ru-RU" sz="2800" b="1" dirty="0"/>
              <a:t> та </a:t>
            </a:r>
            <a:r>
              <a:rPr lang="ru-RU" sz="2800" b="1" dirty="0" err="1"/>
              <a:t>здобувати</a:t>
            </a:r>
            <a:r>
              <a:rPr lang="ru-RU" sz="2800" b="1" dirty="0"/>
              <a:t> </a:t>
            </a:r>
            <a:r>
              <a:rPr lang="ru-RU" sz="2800" b="1" dirty="0" err="1"/>
              <a:t>інші</a:t>
            </a:r>
            <a:r>
              <a:rPr lang="ru-RU" sz="2800" b="1" dirty="0"/>
              <a:t> </a:t>
            </a:r>
            <a:r>
              <a:rPr lang="ru-RU" sz="2800" b="1" dirty="0" err="1"/>
              <a:t>знання</a:t>
            </a:r>
            <a:r>
              <a:rPr lang="ru-RU" sz="2800" b="1" dirty="0"/>
              <a:t>. </a:t>
            </a:r>
            <a:r>
              <a:rPr lang="ru-RU" sz="2800" b="1" dirty="0" err="1"/>
              <a:t>Розв’язання</a:t>
            </a:r>
            <a:r>
              <a:rPr lang="ru-RU" sz="2800" b="1" dirty="0"/>
              <a:t> таких проблем </a:t>
            </a:r>
            <a:r>
              <a:rPr lang="ru-RU" sz="2800" b="1" dirty="0" err="1"/>
              <a:t>мовленнєвої</a:t>
            </a:r>
            <a:r>
              <a:rPr lang="ru-RU" sz="2800" b="1" dirty="0"/>
              <a:t> </a:t>
            </a:r>
            <a:r>
              <a:rPr lang="ru-RU" sz="2800" b="1" dirty="0" err="1"/>
              <a:t>компетентності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здійснюватися</a:t>
            </a:r>
            <a:r>
              <a:rPr lang="ru-RU" sz="2800" b="1" dirty="0"/>
              <a:t> в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щоденного</a:t>
            </a:r>
            <a:r>
              <a:rPr lang="ru-RU" sz="2800" b="1" dirty="0"/>
              <a:t> </a:t>
            </a:r>
            <a:r>
              <a:rPr lang="ru-RU" sz="2800" b="1" dirty="0" err="1"/>
              <a:t>спілкування</a:t>
            </a:r>
            <a:r>
              <a:rPr lang="ru-RU" sz="2800" b="1" dirty="0"/>
              <a:t> з </a:t>
            </a:r>
            <a:r>
              <a:rPr lang="ru-RU" sz="2800" b="1" dirty="0" err="1"/>
              <a:t>вихователями</a:t>
            </a:r>
            <a:r>
              <a:rPr lang="ru-RU" sz="2800" b="1" dirty="0"/>
              <a:t>, батьками, </a:t>
            </a:r>
            <a:r>
              <a:rPr lang="ru-RU" sz="2800" b="1" dirty="0" err="1"/>
              <a:t>однолітками</a:t>
            </a:r>
            <a:r>
              <a:rPr lang="ru-RU" sz="2800" b="1" dirty="0"/>
              <a:t>, </a:t>
            </a:r>
            <a:r>
              <a:rPr lang="ru-RU" sz="2800" b="1" dirty="0" err="1"/>
              <a:t>інтегруючись</a:t>
            </a:r>
            <a:r>
              <a:rPr lang="ru-RU" sz="2800" b="1" dirty="0"/>
              <a:t> у </a:t>
            </a:r>
            <a:r>
              <a:rPr lang="ru-RU" sz="2800" b="1" dirty="0" err="1"/>
              <a:t>різних</a:t>
            </a:r>
            <a:r>
              <a:rPr lang="ru-RU" sz="2800" b="1" dirty="0"/>
              <a:t> видах </a:t>
            </a:r>
            <a:r>
              <a:rPr lang="ru-RU" sz="2800" b="1" dirty="0" err="1"/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1136"/>
            <a:ext cx="2087116" cy="15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35854"/>
            <a:ext cx="2325687" cy="147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3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1106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386" y="96861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</a:rPr>
              <a:t>плануючи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мовленнєву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діяльність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дітей</a:t>
            </a:r>
            <a:r>
              <a:rPr lang="ru-RU" sz="2800" b="1" dirty="0">
                <a:solidFill>
                  <a:srgbClr val="0000CC"/>
                </a:solidFill>
              </a:rPr>
              <a:t> з ООП, </a:t>
            </a:r>
            <a:r>
              <a:rPr lang="ru-RU" sz="2800" b="1" dirty="0" err="1">
                <a:solidFill>
                  <a:srgbClr val="0000CC"/>
                </a:solidFill>
              </a:rPr>
              <a:t>варто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організувати</a:t>
            </a:r>
            <a:r>
              <a:rPr lang="ru-RU" sz="2800" b="1" dirty="0">
                <a:solidFill>
                  <a:srgbClr val="0000CC"/>
                </a:solidFill>
              </a:rPr>
              <a:t>  в </a:t>
            </a:r>
            <a:r>
              <a:rPr lang="ru-RU" sz="2800" b="1" dirty="0" err="1">
                <a:solidFill>
                  <a:srgbClr val="0000CC"/>
                </a:solidFill>
              </a:rPr>
              <a:t>групі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мовленнєве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розвивальне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середовище</a:t>
            </a:r>
            <a:r>
              <a:rPr lang="ru-RU" sz="2800" b="1" dirty="0">
                <a:solidFill>
                  <a:srgbClr val="0000CC"/>
                </a:solidFill>
              </a:rPr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208" y="2322831"/>
            <a:ext cx="3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- книжковий куточок</a:t>
            </a:r>
            <a:r>
              <a:rPr lang="uk-UA" sz="2400" b="1" i="1" dirty="0">
                <a:solidFill>
                  <a:srgbClr val="0000CC"/>
                </a:solidFill>
              </a:rPr>
              <a:t> 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602" y="6093296"/>
            <a:ext cx="4229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- </a:t>
            </a:r>
            <a:r>
              <a:rPr lang="ru-RU" sz="2000" b="1" i="1" dirty="0" err="1"/>
              <a:t>куточок</a:t>
            </a:r>
            <a:r>
              <a:rPr lang="ru-RU" sz="2000" b="1" i="1" dirty="0"/>
              <a:t> </a:t>
            </a:r>
            <a:r>
              <a:rPr lang="ru-RU" sz="2000" b="1" i="1" dirty="0" err="1"/>
              <a:t>дослідницької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діяльності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480" y="4539552"/>
            <a:ext cx="481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 </a:t>
            </a:r>
            <a:r>
              <a:rPr lang="ru-RU" sz="2400" b="1" i="1" dirty="0" err="1"/>
              <a:t>центри</a:t>
            </a:r>
            <a:r>
              <a:rPr lang="ru-RU" sz="2400" b="1" i="1" dirty="0"/>
              <a:t> сюжетно-</a:t>
            </a:r>
            <a:r>
              <a:rPr lang="ru-RU" sz="2400" b="1" i="1" dirty="0" err="1"/>
              <a:t>рольових</a:t>
            </a:r>
            <a:r>
              <a:rPr lang="ru-RU" sz="2400" b="1" i="1" dirty="0"/>
              <a:t> </a:t>
            </a:r>
            <a:r>
              <a:rPr lang="ru-RU" sz="2400" b="1" i="1" dirty="0" err="1"/>
              <a:t>ігор</a:t>
            </a:r>
            <a:r>
              <a:rPr lang="ru-RU" sz="2400" b="1" i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72363"/>
            <a:ext cx="380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- </a:t>
            </a:r>
            <a:r>
              <a:rPr lang="ru-RU" sz="2000" b="1" i="1" dirty="0" err="1"/>
              <a:t>куточок</a:t>
            </a:r>
            <a:r>
              <a:rPr lang="ru-RU" sz="2000" b="1" i="1" dirty="0"/>
              <a:t> </a:t>
            </a:r>
            <a:r>
              <a:rPr lang="ru-RU" sz="2000" b="1" i="1" dirty="0" err="1"/>
              <a:t>театралізованих</a:t>
            </a:r>
            <a:r>
              <a:rPr lang="ru-RU" sz="2000" b="1" i="1" dirty="0"/>
              <a:t> </a:t>
            </a:r>
            <a:r>
              <a:rPr lang="ru-RU" sz="2000" b="1" i="1" dirty="0" err="1"/>
              <a:t>ігор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8189" y="1861166"/>
            <a:ext cx="3348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- </a:t>
            </a:r>
            <a:r>
              <a:rPr lang="ru-RU" sz="2400" b="1" i="1" dirty="0" err="1"/>
              <a:t>куточок</a:t>
            </a:r>
            <a:r>
              <a:rPr lang="ru-RU" sz="2400" b="1" i="1" dirty="0"/>
              <a:t> </a:t>
            </a:r>
            <a:r>
              <a:rPr lang="ru-RU" sz="2400" b="1" i="1" dirty="0" err="1"/>
              <a:t>усамітнення</a:t>
            </a:r>
            <a:endParaRPr lang="ru-RU" sz="2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94" y="91375"/>
            <a:ext cx="2277102" cy="16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7" y="2747633"/>
            <a:ext cx="2808312" cy="13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" y="5069629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87" y="3572473"/>
            <a:ext cx="163300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7" y="4589138"/>
            <a:ext cx="3077981" cy="15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4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Основною формою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залишаються</a:t>
            </a:r>
            <a:r>
              <a:rPr lang="ru-RU" sz="2400" b="1" i="1" dirty="0"/>
              <a:t>  </a:t>
            </a:r>
            <a:r>
              <a:rPr lang="ru-RU" sz="2400" b="1" i="1" dirty="0" err="1"/>
              <a:t>спеціально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організовані</a:t>
            </a:r>
            <a:r>
              <a:rPr lang="ru-RU" sz="2400" b="1" i="1" dirty="0"/>
              <a:t> </a:t>
            </a:r>
            <a:r>
              <a:rPr lang="ru-RU" sz="2400" b="1" i="1" dirty="0" err="1"/>
              <a:t>заняття</a:t>
            </a:r>
            <a:r>
              <a:rPr lang="ru-RU" sz="2400" b="1" i="1" dirty="0"/>
              <a:t> (</a:t>
            </a:r>
            <a:r>
              <a:rPr lang="ru-RU" sz="2400" b="1" i="1" dirty="0" err="1"/>
              <a:t>індивідуальні</a:t>
            </a:r>
            <a:r>
              <a:rPr lang="ru-RU" sz="2400" b="1" i="1" dirty="0"/>
              <a:t>, </a:t>
            </a:r>
            <a:r>
              <a:rPr lang="ru-RU" sz="2400" b="1" i="1" dirty="0" err="1"/>
              <a:t>підгрупові</a:t>
            </a:r>
            <a:r>
              <a:rPr lang="ru-RU" sz="2400" b="1" i="1" dirty="0"/>
              <a:t> та </a:t>
            </a:r>
            <a:r>
              <a:rPr lang="ru-RU" sz="2400" b="1" i="1" dirty="0" err="1"/>
              <a:t>загальногрупові</a:t>
            </a:r>
            <a:r>
              <a:rPr lang="ru-RU" sz="2400" b="1" i="1" dirty="0"/>
              <a:t>). </a:t>
            </a:r>
          </a:p>
          <a:p>
            <a:r>
              <a:rPr lang="ru-RU" sz="2400" b="1" i="1" dirty="0" err="1"/>
              <a:t>Їх</a:t>
            </a:r>
            <a:r>
              <a:rPr lang="ru-RU" sz="2400" b="1" i="1" dirty="0"/>
              <a:t> мета — </a:t>
            </a:r>
            <a:r>
              <a:rPr lang="ru-RU" sz="2400" b="1" i="1" dirty="0" err="1"/>
              <a:t>цілеспрямоване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фонетичних</a:t>
            </a:r>
            <a:r>
              <a:rPr lang="ru-RU" sz="2400" b="1" i="1" dirty="0"/>
              <a:t>, </a:t>
            </a:r>
            <a:r>
              <a:rPr lang="ru-RU" sz="2400" b="1" i="1" dirty="0" err="1"/>
              <a:t>лексичних</a:t>
            </a:r>
            <a:r>
              <a:rPr lang="ru-RU" sz="2400" b="1" i="1" dirty="0"/>
              <a:t> і </a:t>
            </a:r>
            <a:r>
              <a:rPr lang="ru-RU" sz="2400" b="1" i="1" dirty="0" err="1"/>
              <a:t>граматичних</a:t>
            </a:r>
            <a:r>
              <a:rPr lang="ru-RU" sz="2400" b="1" i="1" dirty="0"/>
              <a:t> </a:t>
            </a:r>
            <a:r>
              <a:rPr lang="ru-RU" sz="2400" b="1" i="1" dirty="0" err="1"/>
              <a:t>умінь</a:t>
            </a:r>
            <a:r>
              <a:rPr lang="ru-RU" sz="2400" b="1" i="1" dirty="0"/>
              <a:t>, </a:t>
            </a:r>
            <a:r>
              <a:rPr lang="ru-RU" sz="2400" b="1" i="1" dirty="0" err="1"/>
              <a:t>необхідних</a:t>
            </a:r>
            <a:r>
              <a:rPr lang="ru-RU" sz="2400" b="1" i="1" dirty="0"/>
              <a:t> для </a:t>
            </a:r>
            <a:r>
              <a:rPr lang="ru-RU" sz="2400" b="1" i="1" dirty="0" err="1"/>
              <a:t>повноцінного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спілкування</a:t>
            </a:r>
            <a:r>
              <a:rPr lang="ru-RU" sz="2400" b="1" i="1" dirty="0"/>
              <a:t> та </a:t>
            </a:r>
            <a:r>
              <a:rPr lang="ru-RU" sz="2400" b="1" i="1" dirty="0" err="1"/>
              <a:t>складання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різних</a:t>
            </a:r>
            <a:r>
              <a:rPr lang="ru-RU" sz="2400" b="1" i="1" dirty="0"/>
              <a:t> </a:t>
            </a:r>
            <a:r>
              <a:rPr lang="ru-RU" sz="2400" b="1" i="1" dirty="0" err="1"/>
              <a:t>типів</a:t>
            </a:r>
            <a:r>
              <a:rPr lang="ru-RU" sz="2400" b="1" i="1" dirty="0"/>
              <a:t> </a:t>
            </a:r>
            <a:r>
              <a:rPr lang="ru-RU" sz="2400" b="1" i="1" dirty="0" err="1"/>
              <a:t>зв’язних</a:t>
            </a:r>
            <a:r>
              <a:rPr lang="ru-RU" sz="2400" b="1" i="1" dirty="0"/>
              <a:t> </a:t>
            </a:r>
            <a:r>
              <a:rPr lang="ru-RU" sz="2400" b="1" i="1" dirty="0" err="1"/>
              <a:t>висловлювань</a:t>
            </a:r>
            <a:r>
              <a:rPr lang="ru-RU" sz="2400" b="1" i="1" dirty="0"/>
              <a:t> (</a:t>
            </a:r>
            <a:r>
              <a:rPr lang="ru-RU" sz="2400" b="1" i="1" dirty="0" err="1"/>
              <a:t>опису</a:t>
            </a:r>
            <a:r>
              <a:rPr lang="ru-RU" sz="2400" b="1" i="1" dirty="0"/>
              <a:t>, </a:t>
            </a:r>
            <a:r>
              <a:rPr lang="ru-RU" sz="2400" b="1" i="1" dirty="0" err="1"/>
              <a:t>повідомлення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міркування</a:t>
            </a:r>
            <a:r>
              <a:rPr lang="ru-RU" sz="2400" b="1" i="1" dirty="0"/>
              <a:t>, </a:t>
            </a:r>
            <a:r>
              <a:rPr lang="uk-UA" sz="2400" b="1" i="1" dirty="0"/>
              <a:t>пояснення, доведення тощо), </a:t>
            </a:r>
          </a:p>
          <a:p>
            <a:r>
              <a:rPr lang="uk-UA" sz="2400" b="1" i="1" dirty="0"/>
              <a:t>які важко сформувати </a:t>
            </a:r>
          </a:p>
          <a:p>
            <a:r>
              <a:rPr lang="uk-UA" sz="2400" b="1" i="1" dirty="0"/>
              <a:t>за межами спеціального</a:t>
            </a:r>
          </a:p>
          <a:p>
            <a:r>
              <a:rPr lang="uk-UA" sz="2400" b="1" i="1" dirty="0"/>
              <a:t> заняття. </a:t>
            </a:r>
            <a:endParaRPr lang="ru-RU" sz="2400" b="1" i="1" dirty="0"/>
          </a:p>
          <a:p>
            <a:endParaRPr lang="ru-RU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9" y="4077072"/>
            <a:ext cx="37709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6264" cy="14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24744"/>
            <a:ext cx="6678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Як </a:t>
            </a:r>
            <a:r>
              <a:rPr lang="ru-RU" sz="2400" b="1" i="1" dirty="0" err="1"/>
              <a:t>підтримувати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мовленнєву</a:t>
            </a:r>
            <a:r>
              <a:rPr lang="ru-RU" sz="2400" b="1" i="1" dirty="0"/>
              <a:t> </a:t>
            </a:r>
            <a:r>
              <a:rPr lang="ru-RU" sz="2400" b="1" i="1" dirty="0" err="1"/>
              <a:t>активність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на </a:t>
            </a:r>
            <a:r>
              <a:rPr lang="ru-RU" sz="2400" b="1" i="1" dirty="0" err="1"/>
              <a:t>занятті</a:t>
            </a:r>
            <a:r>
              <a:rPr lang="ru-RU" sz="2400" b="1" i="1" dirty="0"/>
              <a:t>:</a:t>
            </a:r>
          </a:p>
          <a:p>
            <a:r>
              <a:rPr lang="ru-RU" sz="2400" b="1" i="1" dirty="0"/>
              <a:t>-	</a:t>
            </a:r>
            <a:r>
              <a:rPr lang="ru-RU" sz="2400" b="1" i="1" dirty="0" err="1"/>
              <a:t>Формулюйте</a:t>
            </a:r>
            <a:r>
              <a:rPr lang="ru-RU" sz="2400" b="1" i="1" dirty="0"/>
              <a:t> </a:t>
            </a:r>
            <a:r>
              <a:rPr lang="ru-RU" sz="2400" b="1" i="1" dirty="0" err="1"/>
              <a:t>запитання</a:t>
            </a:r>
            <a:r>
              <a:rPr lang="ru-RU" sz="2400" b="1" i="1" dirty="0"/>
              <a:t> таким чином, </a:t>
            </a:r>
            <a:r>
              <a:rPr lang="ru-RU" sz="2400" b="1" i="1" dirty="0" err="1"/>
              <a:t>щоб</a:t>
            </a:r>
            <a:r>
              <a:rPr lang="ru-RU" sz="2400" b="1" i="1" dirty="0"/>
              <a:t> </a:t>
            </a:r>
            <a:r>
              <a:rPr lang="ru-RU" sz="2400" b="1" i="1" dirty="0" err="1"/>
              <a:t>спонукати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до </a:t>
            </a:r>
            <a:r>
              <a:rPr lang="ru-RU" sz="2400" b="1" i="1" dirty="0" err="1"/>
              <a:t>розмірковувань</a:t>
            </a:r>
            <a:r>
              <a:rPr lang="ru-RU" sz="2400" b="1" i="1" dirty="0"/>
              <a:t>, </a:t>
            </a:r>
            <a:r>
              <a:rPr lang="ru-RU" sz="2400" b="1" i="1" dirty="0" err="1"/>
              <a:t>пошуку</a:t>
            </a:r>
            <a:r>
              <a:rPr lang="ru-RU" sz="2400" b="1" i="1" dirty="0"/>
              <a:t> </a:t>
            </a:r>
            <a:r>
              <a:rPr lang="ru-RU" sz="2400" b="1" i="1" dirty="0" err="1"/>
              <a:t>точної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відповіді</a:t>
            </a:r>
            <a:r>
              <a:rPr lang="ru-RU" sz="2400" b="1" i="1" dirty="0"/>
              <a:t>, </a:t>
            </a:r>
            <a:r>
              <a:rPr lang="ru-RU" sz="2400" b="1" i="1" dirty="0" err="1"/>
              <a:t>зіставлення</a:t>
            </a:r>
            <a:r>
              <a:rPr lang="ru-RU" sz="2400" b="1" i="1" dirty="0"/>
              <a:t> й </a:t>
            </a:r>
            <a:r>
              <a:rPr lang="ru-RU" sz="2400" b="1" i="1" dirty="0" err="1"/>
              <a:t>свідомого</a:t>
            </a:r>
            <a:r>
              <a:rPr lang="ru-RU" sz="2400" b="1" i="1" dirty="0"/>
              <a:t> </a:t>
            </a:r>
            <a:r>
              <a:rPr lang="ru-RU" sz="2400" b="1" i="1" dirty="0" err="1"/>
              <a:t>оцінювання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кількох</a:t>
            </a:r>
            <a:r>
              <a:rPr lang="ru-RU" sz="2400" b="1" i="1" dirty="0"/>
              <a:t> </a:t>
            </a:r>
            <a:r>
              <a:rPr lang="ru-RU" sz="2400" b="1" i="1" dirty="0" err="1"/>
              <a:t>варіантів</a:t>
            </a:r>
            <a:r>
              <a:rPr lang="ru-RU" sz="2400" b="1" i="1" dirty="0"/>
              <a:t> </a:t>
            </a:r>
            <a:r>
              <a:rPr lang="ru-RU" sz="2400" b="1" i="1" dirty="0" err="1"/>
              <a:t>розв’язання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мовленнєвого</a:t>
            </a:r>
            <a:r>
              <a:rPr lang="ru-RU" sz="2400" b="1" i="1" dirty="0"/>
              <a:t> </a:t>
            </a:r>
            <a:r>
              <a:rPr lang="ru-RU" sz="2400" b="1" i="1" dirty="0" err="1"/>
              <a:t>завдання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Адресуйте  </a:t>
            </a:r>
            <a:r>
              <a:rPr lang="ru-RU" sz="2400" b="1" i="1" dirty="0" err="1"/>
              <a:t>запитання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всім</a:t>
            </a:r>
            <a:r>
              <a:rPr lang="ru-RU" sz="2400" b="1" i="1" dirty="0"/>
              <a:t> </a:t>
            </a:r>
            <a:r>
              <a:rPr lang="ru-RU" sz="2400" b="1" i="1" dirty="0" err="1"/>
              <a:t>вихованцям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Не </a:t>
            </a:r>
            <a:r>
              <a:rPr lang="ru-RU" sz="2400" b="1" i="1" dirty="0" err="1"/>
              <a:t>звертайтеся</a:t>
            </a:r>
            <a:r>
              <a:rPr lang="ru-RU" sz="2400" b="1" i="1" dirty="0"/>
              <a:t> </a:t>
            </a:r>
            <a:r>
              <a:rPr lang="ru-RU" sz="2400" b="1" i="1" dirty="0" err="1"/>
              <a:t>кілька</a:t>
            </a:r>
            <a:r>
              <a:rPr lang="ru-RU" sz="2400" b="1" i="1" dirty="0"/>
              <a:t> </a:t>
            </a:r>
            <a:r>
              <a:rPr lang="ru-RU" sz="2400" b="1" i="1" dirty="0" err="1"/>
              <a:t>разів</a:t>
            </a:r>
            <a:r>
              <a:rPr lang="ru-RU" sz="2400" b="1" i="1" dirty="0"/>
              <a:t> </a:t>
            </a:r>
            <a:r>
              <a:rPr lang="ru-RU" sz="2400" b="1" i="1" dirty="0" err="1"/>
              <a:t>поспіль</a:t>
            </a:r>
            <a:r>
              <a:rPr lang="ru-RU" sz="2400" b="1" i="1" dirty="0"/>
              <a:t> до </a:t>
            </a:r>
            <a:r>
              <a:rPr lang="ru-RU" sz="2400" b="1" i="1" dirty="0" err="1"/>
              <a:t>тієї</a:t>
            </a:r>
            <a:r>
              <a:rPr lang="ru-RU" sz="2400" b="1" i="1" dirty="0"/>
              <a:t> </a:t>
            </a:r>
            <a:r>
              <a:rPr lang="ru-RU" sz="2400" b="1" i="1" dirty="0" err="1"/>
              <a:t>самої</a:t>
            </a:r>
            <a:r>
              <a:rPr lang="ru-RU" sz="2400" b="1" i="1" dirty="0"/>
              <a:t>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89431" cy="13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3303"/>
            <a:ext cx="2232248" cy="317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21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27483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	</a:t>
            </a:r>
            <a:r>
              <a:rPr lang="ru-RU" sz="2400" b="1" i="1" dirty="0"/>
              <a:t>Не </a:t>
            </a:r>
            <a:r>
              <a:rPr lang="ru-RU" sz="2400" b="1" i="1" dirty="0" err="1"/>
              <a:t>зловживайте</a:t>
            </a:r>
            <a:r>
              <a:rPr lang="ru-RU" sz="2400" b="1" i="1" dirty="0"/>
              <a:t> </a:t>
            </a:r>
            <a:r>
              <a:rPr lang="ru-RU" sz="2400" b="1" i="1" dirty="0" err="1"/>
              <a:t>зауваженнями</a:t>
            </a:r>
            <a:r>
              <a:rPr lang="ru-RU" sz="2400" b="1" i="1" dirty="0"/>
              <a:t> </a:t>
            </a:r>
            <a:r>
              <a:rPr lang="ru-RU" sz="2400" b="1" i="1" dirty="0" err="1"/>
              <a:t>дисциплінарного</a:t>
            </a:r>
            <a:r>
              <a:rPr lang="ru-RU" sz="2400" b="1" i="1" dirty="0"/>
              <a:t> характеру.</a:t>
            </a:r>
          </a:p>
          <a:p>
            <a:r>
              <a:rPr lang="ru-RU" sz="2400" b="1" i="1" dirty="0"/>
              <a:t>-	</a:t>
            </a:r>
            <a:r>
              <a:rPr lang="ru-RU" sz="2400" b="1" i="1" dirty="0" err="1"/>
              <a:t>Спілкуйтесь</a:t>
            </a:r>
            <a:r>
              <a:rPr lang="ru-RU" sz="2400" b="1" i="1" dirty="0"/>
              <a:t> з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</a:t>
            </a:r>
            <a:r>
              <a:rPr lang="ru-RU" sz="2400" b="1" i="1" dirty="0" err="1"/>
              <a:t>спокійно</a:t>
            </a:r>
            <a:r>
              <a:rPr lang="ru-RU" sz="2400" b="1" i="1" dirty="0"/>
              <a:t>, </a:t>
            </a:r>
            <a:r>
              <a:rPr lang="ru-RU" sz="2400" b="1" i="1" dirty="0" err="1"/>
              <a:t>упевнено</a:t>
            </a:r>
            <a:r>
              <a:rPr lang="ru-RU" sz="2400" b="1" i="1" dirty="0"/>
              <a:t>, у </a:t>
            </a:r>
            <a:r>
              <a:rPr lang="ru-RU" sz="2400" b="1" i="1" dirty="0" err="1"/>
              <a:t>жвавому</a:t>
            </a:r>
            <a:r>
              <a:rPr lang="ru-RU" sz="2400" b="1" i="1" dirty="0"/>
              <a:t> </a:t>
            </a:r>
            <a:r>
              <a:rPr lang="ru-RU" sz="2400" b="1" i="1" dirty="0" err="1"/>
              <a:t>темпі</a:t>
            </a:r>
            <a:r>
              <a:rPr lang="ru-RU" sz="2400" b="1" i="1" dirty="0"/>
              <a:t>, </a:t>
            </a:r>
            <a:r>
              <a:rPr lang="ru-RU" sz="2400" b="1" i="1" dirty="0" err="1"/>
              <a:t>водночас</a:t>
            </a:r>
            <a:r>
              <a:rPr lang="ru-RU" sz="2400" b="1" i="1" dirty="0"/>
              <a:t> </a:t>
            </a:r>
            <a:r>
              <a:rPr lang="ru-RU" sz="2400" b="1" i="1" dirty="0" err="1"/>
              <a:t>надаючи</a:t>
            </a:r>
            <a:r>
              <a:rPr lang="ru-RU" sz="2400" b="1" i="1" dirty="0"/>
              <a:t> </a:t>
            </a:r>
            <a:r>
              <a:rPr lang="ru-RU" sz="2400" b="1" i="1" dirty="0" err="1"/>
              <a:t>дітям</a:t>
            </a:r>
            <a:r>
              <a:rPr lang="ru-RU" sz="2400" b="1" i="1" dirty="0"/>
              <a:t> </a:t>
            </a:r>
            <a:r>
              <a:rPr lang="ru-RU" sz="2400" b="1" i="1" dirty="0" err="1"/>
              <a:t>можливість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поміркувати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Залучайте </a:t>
            </a:r>
            <a:r>
              <a:rPr lang="ru-RU" sz="2400" b="1" i="1" dirty="0" err="1"/>
              <a:t>малят</a:t>
            </a:r>
            <a:r>
              <a:rPr lang="ru-RU" sz="2400" b="1" i="1" dirty="0"/>
              <a:t> до контролю за </a:t>
            </a:r>
            <a:r>
              <a:rPr lang="ru-RU" sz="2400" b="1" i="1" dirty="0" err="1"/>
              <a:t>мовленням</a:t>
            </a:r>
            <a:r>
              <a:rPr lang="ru-RU" sz="2400" b="1" i="1" dirty="0"/>
              <a:t> тих, </a:t>
            </a:r>
            <a:r>
              <a:rPr lang="ru-RU" sz="2400" b="1" i="1" dirty="0" err="1"/>
              <a:t>хто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відповідає</a:t>
            </a:r>
            <a:r>
              <a:rPr lang="ru-RU" sz="2400" b="1" i="1" dirty="0"/>
              <a:t> до </a:t>
            </a:r>
            <a:r>
              <a:rPr lang="ru-RU" sz="2400" b="1" i="1" dirty="0" err="1"/>
              <a:t>оцінювання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відповідей</a:t>
            </a:r>
            <a:r>
              <a:rPr lang="ru-RU" sz="2400" b="1" i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9"/>
            <a:ext cx="3051423" cy="201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583162"/>
            <a:ext cx="3024336" cy="201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3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227</TotalTime>
  <Words>777</Words>
  <Application>Microsoft Office PowerPoint</Application>
  <PresentationFormat>Екран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Wingdings</vt:lpstr>
      <vt:lpstr>Wingdings 2</vt:lpstr>
      <vt:lpstr>Wingdings 3</vt:lpstr>
      <vt:lpstr>Тема1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42</cp:revision>
  <dcterms:created xsi:type="dcterms:W3CDTF">2024-01-15T13:30:00Z</dcterms:created>
  <dcterms:modified xsi:type="dcterms:W3CDTF">2024-02-06T14:35:40Z</dcterms:modified>
</cp:coreProperties>
</file>